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 id="2147483674" r:id="rId2"/>
    <p:sldMasterId id="2147483687" r:id="rId3"/>
    <p:sldMasterId id="2147483700" r:id="rId4"/>
  </p:sld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Lst>
  <p:sldSz cx="9144000" cy="6858000" type="screen4x3"/>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1"/>
  </p:normalViewPr>
  <p:slideViewPr>
    <p:cSldViewPr>
      <p:cViewPr varScale="1">
        <p:scale>
          <a:sx n="91" d="100"/>
          <a:sy n="91" d="100"/>
        </p:scale>
        <p:origin x="17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79"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8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8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8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8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8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9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9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9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9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9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9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9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0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0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0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0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0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0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0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0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1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1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1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1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17"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1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2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2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4"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2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2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2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3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3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3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3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3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3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3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3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4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4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4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44"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46"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47"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48"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49"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50"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51"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55"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56"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57"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59"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60"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2"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6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65"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66"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68"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6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70"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7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7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74"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76"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77"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7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1"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2"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184"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5"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6"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7"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8"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189"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lstStyle/>
          <a:p>
            <a:endParaRPr lang="el-GR" sz="1800" b="0" strike="noStrike" spc="-1">
              <a:solidFill>
                <a:srgbClr val="000000"/>
              </a:solidFill>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1800" b="0" strike="noStrike" spc="-1">
              <a:solidFill>
                <a:srgbClr val="000000"/>
              </a:solidFill>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1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4E9E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8880" cy="1144440"/>
          </a:xfrm>
          <a:prstGeom prst="rect">
            <a:avLst/>
          </a:prstGeom>
        </p:spPr>
        <p:txBody>
          <a:bodyPr lIns="0" tIns="0" rIns="0" bIns="0" anchor="ctr"/>
          <a:lstStyle/>
          <a:p>
            <a:r>
              <a:rPr lang="el-GR" sz="1800" b="0" strike="noStrike" spc="-1">
                <a:solidFill>
                  <a:srgbClr val="000000"/>
                </a:solidFill>
                <a:latin typeface="Arial"/>
              </a:rPr>
              <a:t>Πατήστε για επεξεργασία της μορφής κειμένου του τίτλου</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1800" b="0" strike="noStrike" spc="-1">
                <a:solidFill>
                  <a:srgbClr val="000000"/>
                </a:solidFill>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strike="noStrike" spc="-1">
                <a:solidFill>
                  <a:srgbClr val="000000"/>
                </a:solidFill>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strike="noStrike" spc="-1">
                <a:solidFill>
                  <a:srgbClr val="000000"/>
                </a:solidFill>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strike="noStrike" spc="-1">
                <a:solidFill>
                  <a:srgbClr val="000000"/>
                </a:solidFill>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solidFill>
                  <a:srgbClr val="000000"/>
                </a:solidFill>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solidFill>
                  <a:srgbClr val="000000"/>
                </a:solidFill>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solidFill>
                  <a:srgbClr val="000000"/>
                </a:solidFill>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4E9EF"/>
        </a:solidFill>
        <a:effectLst/>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tIns="0" rIns="0" bIns="0" anchor="ctr"/>
          <a:lstStyle/>
          <a:p>
            <a:r>
              <a:rPr lang="el-GR" sz="1800" b="0" strike="noStrike" spc="-1">
                <a:solidFill>
                  <a:srgbClr val="000000"/>
                </a:solidFill>
                <a:latin typeface="Arial"/>
              </a:rPr>
              <a:t>Πατήστε για επεξεργασία της μορφής κειμένου του τίτλου</a:t>
            </a:r>
          </a:p>
        </p:txBody>
      </p:sp>
      <p:sp>
        <p:nvSpPr>
          <p:cNvPr id="77"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1800" b="0" strike="noStrike" spc="-1">
                <a:solidFill>
                  <a:srgbClr val="000000"/>
                </a:solidFill>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strike="noStrike" spc="-1">
                <a:solidFill>
                  <a:srgbClr val="000000"/>
                </a:solidFill>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strike="noStrike" spc="-1">
                <a:solidFill>
                  <a:srgbClr val="000000"/>
                </a:solidFill>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strike="noStrike" spc="-1">
                <a:solidFill>
                  <a:srgbClr val="000000"/>
                </a:solidFill>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solidFill>
                  <a:srgbClr val="000000"/>
                </a:solidFill>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solidFill>
                  <a:srgbClr val="000000"/>
                </a:solidFill>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solidFill>
                  <a:srgbClr val="000000"/>
                </a:solidFill>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E4E9EF"/>
        </a:solidFill>
        <a:effectLst/>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73600"/>
            <a:ext cx="8228880" cy="1144440"/>
          </a:xfrm>
          <a:prstGeom prst="rect">
            <a:avLst/>
          </a:prstGeom>
        </p:spPr>
        <p:txBody>
          <a:bodyPr lIns="0" tIns="0" rIns="0" bIns="0" anchor="ctr"/>
          <a:lstStyle/>
          <a:p>
            <a:r>
              <a:rPr lang="el-GR" sz="1800" b="0" strike="noStrike" spc="-1">
                <a:solidFill>
                  <a:srgbClr val="000000"/>
                </a:solidFill>
                <a:latin typeface="Arial"/>
              </a:rPr>
              <a:t>Πατήστε για επεξεργασία της μορφής κειμένου του τίτλου</a:t>
            </a:r>
          </a:p>
        </p:txBody>
      </p:sp>
      <p:sp>
        <p:nvSpPr>
          <p:cNvPr id="115" name="PlaceHolder 2"/>
          <p:cNvSpPr>
            <a:spLocks noGrp="1"/>
          </p:cNvSpPr>
          <p:nvPr>
            <p:ph type="body"/>
          </p:nvPr>
        </p:nvSpPr>
        <p:spPr>
          <a:xfrm>
            <a:off x="457200" y="1604520"/>
            <a:ext cx="82288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1800" b="0" strike="noStrike" spc="-1">
                <a:solidFill>
                  <a:srgbClr val="000000"/>
                </a:solidFill>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strike="noStrike" spc="-1">
                <a:solidFill>
                  <a:srgbClr val="000000"/>
                </a:solidFill>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strike="noStrike" spc="-1">
                <a:solidFill>
                  <a:srgbClr val="000000"/>
                </a:solidFill>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strike="noStrike" spc="-1">
                <a:solidFill>
                  <a:srgbClr val="000000"/>
                </a:solidFill>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strike="noStrike" spc="-1">
                <a:solidFill>
                  <a:srgbClr val="000000"/>
                </a:solidFill>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strike="noStrike" spc="-1">
                <a:solidFill>
                  <a:srgbClr val="000000"/>
                </a:solidFill>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strike="noStrike" spc="-1">
                <a:solidFill>
                  <a:srgbClr val="000000"/>
                </a:solidFill>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E4E9EF"/>
        </a:solidFill>
        <a:effectLst/>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73600"/>
            <a:ext cx="8228880" cy="1144440"/>
          </a:xfrm>
          <a:prstGeom prst="rect">
            <a:avLst/>
          </a:prstGeom>
        </p:spPr>
        <p:txBody>
          <a:bodyPr lIns="0" tIns="0" rIns="0" bIns="0" anchor="ctr"/>
          <a:lstStyle/>
          <a:p>
            <a:r>
              <a:rPr lang="el-GR" sz="1800" b="0" strike="noStrike" spc="-1">
                <a:solidFill>
                  <a:srgbClr val="000000"/>
                </a:solidFill>
                <a:latin typeface="Arial"/>
              </a:rPr>
              <a:t>Πατήστε για επεξεργασία της μορφής κειμένου του τίτλου</a:t>
            </a:r>
          </a:p>
        </p:txBody>
      </p:sp>
      <p:sp>
        <p:nvSpPr>
          <p:cNvPr id="15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1800" b="0" strike="noStrike" spc="-1">
                <a:solidFill>
                  <a:srgbClr val="000000"/>
                </a:solidFill>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strike="noStrike" spc="-1">
                <a:solidFill>
                  <a:srgbClr val="000000"/>
                </a:solidFill>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strike="noStrike" spc="-1">
                <a:solidFill>
                  <a:srgbClr val="000000"/>
                </a:solidFill>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strike="noStrike" spc="-1">
                <a:solidFill>
                  <a:srgbClr val="000000"/>
                </a:solidFill>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solidFill>
                  <a:srgbClr val="000000"/>
                </a:solidFill>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solidFill>
                  <a:srgbClr val="000000"/>
                </a:solidFill>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solidFill>
                  <a:srgbClr val="000000"/>
                </a:solidFill>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CustomShape 1"/>
          <p:cNvSpPr/>
          <p:nvPr/>
        </p:nvSpPr>
        <p:spPr>
          <a:xfrm>
            <a:off x="457200" y="274680"/>
            <a:ext cx="8228520" cy="6105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spcBef>
                <a:spcPts val="879"/>
              </a:spcBef>
            </a:pPr>
            <a:br>
              <a:rPr dirty="0"/>
            </a:br>
            <a:br>
              <a:rPr dirty="0"/>
            </a:br>
            <a:br>
              <a:rPr dirty="0"/>
            </a:br>
            <a:r>
              <a:rPr lang="el-GR" sz="4200" b="1" strike="noStrike" spc="-1" dirty="0">
                <a:solidFill>
                  <a:srgbClr val="323232"/>
                </a:solidFill>
                <a:latin typeface="Calibri"/>
                <a:ea typeface="DejaVu Sans"/>
              </a:rPr>
              <a:t>ΕΝΝΟΜΗ ΠΡΟΣΤΑΣΙΑ ΚΑΤΑ ΤΗ ΣΥΝΑΨΗ ΔΗΜΟΣΙΩΝ ΣΥΜΒΑΣΕΩΝ</a:t>
            </a:r>
            <a:br>
              <a:rPr dirty="0"/>
            </a:br>
            <a:br>
              <a:rPr dirty="0"/>
            </a:br>
            <a:br>
              <a:rPr dirty="0"/>
            </a:br>
            <a:br>
              <a:rPr dirty="0"/>
            </a:br>
            <a:r>
              <a:rPr lang="el-GR" sz="3300" b="1" spc="-1" dirty="0">
                <a:solidFill>
                  <a:srgbClr val="323232"/>
                </a:solidFill>
                <a:latin typeface="Calibri"/>
                <a:ea typeface="DejaVu Sans"/>
              </a:rPr>
              <a:t>Παρουσίαση Ι. Λειβαδίτη, Εισηγητή </a:t>
            </a:r>
            <a:r>
              <a:rPr lang="el-GR" sz="3300" b="1" spc="-1" dirty="0" err="1">
                <a:solidFill>
                  <a:srgbClr val="323232"/>
                </a:solidFill>
                <a:latin typeface="Calibri"/>
                <a:ea typeface="DejaVu Sans"/>
              </a:rPr>
              <a:t>ΣτΕ</a:t>
            </a:r>
            <a:endParaRPr lang="el-GR" sz="3300" b="1" spc="-1" dirty="0">
              <a:solidFill>
                <a:srgbClr val="323232"/>
              </a:solidFill>
              <a:latin typeface="Calibri"/>
              <a:ea typeface="DejaVu Sans"/>
            </a:endParaRPr>
          </a:p>
          <a:p>
            <a:pPr algn="ctr">
              <a:lnSpc>
                <a:spcPct val="100000"/>
              </a:lnSpc>
              <a:spcBef>
                <a:spcPts val="879"/>
              </a:spcBef>
            </a:pPr>
            <a:endParaRPr lang="el-GR" sz="3300" b="1" spc="-1">
              <a:solidFill>
                <a:srgbClr val="323232"/>
              </a:solidFill>
              <a:latin typeface="Calibri"/>
              <a:ea typeface="DejaVu Sans"/>
            </a:endParaRPr>
          </a:p>
          <a:p>
            <a:pPr algn="ctr">
              <a:lnSpc>
                <a:spcPct val="100000"/>
              </a:lnSpc>
              <a:spcBef>
                <a:spcPts val="879"/>
              </a:spcBef>
            </a:pPr>
            <a:r>
              <a:rPr lang="el-GR" sz="3300" b="1" spc="-1">
                <a:solidFill>
                  <a:srgbClr val="323232"/>
                </a:solidFill>
                <a:latin typeface="Calibri"/>
                <a:ea typeface="DejaVu Sans"/>
              </a:rPr>
              <a:t>Θ</a:t>
            </a:r>
            <a:r>
              <a:rPr lang="el-GR" sz="3300" b="1" strike="noStrike" spc="-1">
                <a:solidFill>
                  <a:srgbClr val="323232"/>
                </a:solidFill>
                <a:latin typeface="Calibri"/>
                <a:ea typeface="DejaVu Sans"/>
              </a:rPr>
              <a:t>εσσαλονίκη  </a:t>
            </a:r>
            <a:r>
              <a:rPr lang="el-GR" sz="3300" b="1" strike="noStrike" spc="-1" dirty="0">
                <a:solidFill>
                  <a:srgbClr val="323232"/>
                </a:solidFill>
                <a:latin typeface="Calibri"/>
                <a:ea typeface="DejaVu Sans"/>
              </a:rPr>
              <a:t>11.12.2018</a:t>
            </a:r>
            <a:br>
              <a:rPr dirty="0"/>
            </a:br>
            <a:endParaRPr lang="el-GR" sz="3300" b="0" strike="noStrike" spc="-1" dirty="0">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Διαχρονικό Δίκαιο</a:t>
            </a:r>
            <a:endParaRPr lang="el-GR" sz="4400" b="0" strike="noStrike" spc="-1">
              <a:latin typeface="Arial"/>
            </a:endParaRPr>
          </a:p>
        </p:txBody>
      </p:sp>
      <p:sp>
        <p:nvSpPr>
          <p:cNvPr id="209"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spcBef>
                <a:spcPts val="561"/>
              </a:spcBef>
            </a:pPr>
            <a:r>
              <a:rPr lang="el-GR" sz="2800" b="1" u="sng" strike="noStrike" spc="-1">
                <a:solidFill>
                  <a:srgbClr val="000000"/>
                </a:solidFill>
                <a:uFillTx/>
                <a:latin typeface="Calibri"/>
                <a:ea typeface="DejaVu Sans"/>
              </a:rPr>
              <a:t>Κύρια χαρακτηριστικά</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Ταχεία διαδικασία εκδίκασης (85 ημέρες)</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Απαγόρευση άσκησης άλλων προσφυγών</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Προδικαστική προσφυγή και ΑΜ κωλύουν την υπογραφή σύμβασης</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Συμπληρωματική αιτιολογία απόρριψης προδικαστικής (6 ημέρες πριν τη δικάσιμο των ΑΜ)</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Αναλογικό παράβολο 1% επί της αξίας συμπ. ΦΠΑ (ανώτατο όριο 50.000 ευρώ)</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Κήρυξη ακυρότητας υπογραφείσας σύμβασης</a:t>
            </a:r>
            <a:endParaRPr lang="el-GR" sz="28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p:nvPr/>
        </p:nvSpPr>
        <p:spPr>
          <a:xfrm>
            <a:off x="685800" y="2130480"/>
            <a:ext cx="7771320" cy="1468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1" strike="noStrike" spc="-1">
                <a:solidFill>
                  <a:srgbClr val="000000"/>
                </a:solidFill>
                <a:latin typeface="Calibri"/>
                <a:ea typeface="DejaVu Sans"/>
              </a:rPr>
              <a:t>Μέρος IΙ</a:t>
            </a:r>
            <a:endParaRPr lang="el-GR" sz="4400" b="0" strike="noStrike" spc="-1">
              <a:latin typeface="Arial"/>
            </a:endParaRPr>
          </a:p>
        </p:txBody>
      </p:sp>
      <p:sp>
        <p:nvSpPr>
          <p:cNvPr id="211" name="CustomShape 2"/>
          <p:cNvSpPr/>
          <p:nvPr/>
        </p:nvSpPr>
        <p:spPr>
          <a:xfrm>
            <a:off x="1371600" y="3886200"/>
            <a:ext cx="6399720" cy="1751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spcBef>
                <a:spcPts val="561"/>
              </a:spcBef>
            </a:pPr>
            <a:r>
              <a:rPr lang="el-GR" sz="2800" b="1" strike="noStrike" spc="-1">
                <a:solidFill>
                  <a:srgbClr val="000000"/>
                </a:solidFill>
                <a:latin typeface="Calibri"/>
                <a:ea typeface="DejaVu Sans"/>
              </a:rPr>
              <a:t>Η έννομη προστασία κατά τη σύναψη δημοσίων συμβάσεων σύμφωνα με το ν. 4412/2016: σύσταση της Αρχής Εξέτασης Προδικαστικών Προσφυγών (ΑΕΠΠ) </a:t>
            </a:r>
            <a:endParaRPr lang="el-GR" sz="28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CustomShape 1"/>
          <p:cNvSpPr/>
          <p:nvPr/>
        </p:nvSpPr>
        <p:spPr>
          <a:xfrm>
            <a:off x="33876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0" strike="noStrike" spc="-1">
                <a:solidFill>
                  <a:srgbClr val="000000"/>
                </a:solidFill>
                <a:latin typeface="Calibri"/>
                <a:ea typeface="DejaVu Sans"/>
              </a:rPr>
              <a:t>Ν. 4412/2016</a:t>
            </a:r>
            <a:endParaRPr lang="el-GR" sz="4400" b="0" strike="noStrike" spc="-1">
              <a:latin typeface="Arial"/>
            </a:endParaRPr>
          </a:p>
        </p:txBody>
      </p:sp>
      <p:sp>
        <p:nvSpPr>
          <p:cNvPr id="213"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gn="just">
              <a:lnSpc>
                <a:spcPct val="100000"/>
              </a:lnSpc>
              <a:spcBef>
                <a:spcPts val="641"/>
              </a:spcBef>
            </a:pPr>
            <a:r>
              <a:rPr lang="el-GR" sz="2500" b="1" strike="noStrike" spc="-1">
                <a:solidFill>
                  <a:srgbClr val="000000"/>
                </a:solidFill>
                <a:latin typeface="Calibri"/>
                <a:ea typeface="DejaVu Sans"/>
              </a:rPr>
              <a:t>ν. 4412/2016 «Δημόσιες Συμβάσεις Έργων, Προμηθειών και Υπηρεσιών (προσαρμογή στις Οδηγίες 2014/24/ ΕΕ και 2014/25/ΕΕ)»</a:t>
            </a:r>
            <a:endParaRPr lang="el-GR" sz="2500" b="0" strike="noStrike" spc="-1">
              <a:latin typeface="Arial"/>
            </a:endParaRPr>
          </a:p>
          <a:p>
            <a:pPr algn="just">
              <a:lnSpc>
                <a:spcPct val="100000"/>
              </a:lnSpc>
              <a:spcBef>
                <a:spcPts val="641"/>
              </a:spcBef>
            </a:pPr>
            <a:r>
              <a:rPr lang="el-GR" sz="2500" b="0" strike="noStrike" spc="-1">
                <a:solidFill>
                  <a:srgbClr val="000000"/>
                </a:solidFill>
                <a:latin typeface="Calibri"/>
                <a:ea typeface="Droid Sans Fallback"/>
              </a:rPr>
              <a:t>α) μεταφορά των Οδηγιών 2014/24/ΕΕ και 2014/25/ΕΕ </a:t>
            </a:r>
            <a:endParaRPr lang="el-GR" sz="2500" b="0" strike="noStrike" spc="-1">
              <a:latin typeface="Arial"/>
            </a:endParaRPr>
          </a:p>
          <a:p>
            <a:pPr algn="just">
              <a:lnSpc>
                <a:spcPct val="100000"/>
              </a:lnSpc>
              <a:spcBef>
                <a:spcPts val="641"/>
              </a:spcBef>
            </a:pPr>
            <a:r>
              <a:rPr lang="el-GR" sz="2500" b="0" strike="noStrike" spc="-1">
                <a:solidFill>
                  <a:srgbClr val="000000"/>
                </a:solidFill>
                <a:latin typeface="Calibri"/>
                <a:ea typeface="Droid Sans Fallback"/>
              </a:rPr>
              <a:t>β) ενιαία ρύθμιση διαδικασιών ανάθεσης (πλην συμβάσεων παραχώρησης, Οδηγία 2014/23/ΕΕ - ν. 4413/2016)</a:t>
            </a:r>
            <a:endParaRPr lang="el-GR" sz="2500" b="0" strike="noStrike" spc="-1">
              <a:latin typeface="Arial"/>
            </a:endParaRPr>
          </a:p>
          <a:p>
            <a:pPr algn="just">
              <a:lnSpc>
                <a:spcPct val="100000"/>
              </a:lnSpc>
              <a:spcBef>
                <a:spcPts val="641"/>
              </a:spcBef>
            </a:pPr>
            <a:r>
              <a:rPr lang="el-GR" sz="2500" b="0" strike="noStrike" spc="-1">
                <a:solidFill>
                  <a:srgbClr val="000000"/>
                </a:solidFill>
                <a:latin typeface="Calibri"/>
                <a:ea typeface="Droid Sans Fallback"/>
              </a:rPr>
              <a:t>γ) ενιαία αντιμετώπιση ζητημάτων έννομης προστασίας</a:t>
            </a:r>
            <a:endParaRPr lang="el-GR" sz="2500" b="0" strike="noStrike" spc="-1">
              <a:latin typeface="Arial"/>
            </a:endParaRPr>
          </a:p>
          <a:p>
            <a:pPr algn="just">
              <a:lnSpc>
                <a:spcPct val="100000"/>
              </a:lnSpc>
              <a:spcBef>
                <a:spcPts val="641"/>
              </a:spcBef>
            </a:pPr>
            <a:r>
              <a:rPr lang="el-GR" sz="2500" b="0" strike="noStrike" spc="-1">
                <a:solidFill>
                  <a:srgbClr val="000000"/>
                </a:solidFill>
                <a:latin typeface="Calibri"/>
                <a:ea typeface="Droid Sans Fallback"/>
              </a:rPr>
              <a:t>δ) ενοποίηση νομοθεσίας που ρυθμίζει το συμβατικό στάδιο</a:t>
            </a:r>
            <a:endParaRPr lang="el-GR" sz="2500" b="0" strike="noStrike" spc="-1">
              <a:latin typeface="Arial"/>
            </a:endParaRPr>
          </a:p>
          <a:p>
            <a:pPr algn="just">
              <a:lnSpc>
                <a:spcPct val="100000"/>
              </a:lnSpc>
              <a:spcBef>
                <a:spcPts val="641"/>
              </a:spcBef>
            </a:pPr>
            <a:r>
              <a:rPr lang="el-GR" sz="2500" b="0" strike="noStrike" spc="-1">
                <a:solidFill>
                  <a:srgbClr val="000000"/>
                </a:solidFill>
                <a:latin typeface="Calibri"/>
                <a:ea typeface="DejaVu Sans"/>
              </a:rPr>
              <a:t>ε) μεταβατικές διατάξεις (26.6.2017 για προμήθειες, υπηρεσίες, 1.1.2018 και 1.3.2018 για έργα, μελέτες) - βλ. ΕΑ 346/2017, 187/2017</a:t>
            </a:r>
            <a:endParaRPr lang="el-GR" sz="2500" b="0" strike="noStrike" spc="-1">
              <a:latin typeface="Arial"/>
            </a:endParaRPr>
          </a:p>
          <a:p>
            <a:pPr algn="just">
              <a:lnSpc>
                <a:spcPct val="100000"/>
              </a:lnSpc>
              <a:spcBef>
                <a:spcPts val="641"/>
              </a:spcBef>
            </a:pPr>
            <a:r>
              <a:rPr lang="el-GR" sz="2500" b="0" strike="noStrike" spc="-1">
                <a:solidFill>
                  <a:srgbClr val="000000"/>
                </a:solidFill>
                <a:latin typeface="Calibri"/>
                <a:ea typeface="DejaVu Sans"/>
              </a:rPr>
              <a:t> </a:t>
            </a:r>
            <a:endParaRPr lang="el-GR" sz="25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0" strike="noStrike" spc="-1">
                <a:solidFill>
                  <a:srgbClr val="000000"/>
                </a:solidFill>
                <a:latin typeface="Calibri"/>
                <a:ea typeface="DejaVu Sans"/>
              </a:rPr>
              <a:t>Ν. 4412/2016</a:t>
            </a:r>
            <a:endParaRPr lang="el-GR" sz="4400" b="0" strike="noStrike" spc="-1">
              <a:latin typeface="Arial"/>
            </a:endParaRPr>
          </a:p>
        </p:txBody>
      </p:sp>
      <p:sp>
        <p:nvSpPr>
          <p:cNvPr id="215"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8000" lnSpcReduction="10000"/>
          </a:bodyPr>
          <a:lstStyle/>
          <a:p>
            <a:pPr marL="343080" indent="-342000">
              <a:lnSpc>
                <a:spcPct val="100000"/>
              </a:lnSpc>
              <a:spcBef>
                <a:spcPts val="641"/>
              </a:spcBef>
              <a:buClr>
                <a:srgbClr val="000000"/>
              </a:buClr>
              <a:buFont typeface="Arial"/>
              <a:buChar char="•"/>
            </a:pPr>
            <a:r>
              <a:rPr lang="el-GR" sz="3200" b="1" strike="noStrike" spc="-1">
                <a:solidFill>
                  <a:srgbClr val="000000"/>
                </a:solidFill>
                <a:latin typeface="Calibri"/>
                <a:ea typeface="DejaVu Sans"/>
              </a:rPr>
              <a:t>ΒΙΒΛΙΟ IV: Έννομη προστασία κατά τη σύναψη δημοσίων συμβάσεων</a:t>
            </a:r>
            <a:endParaRPr lang="el-GR" sz="3200" b="0" strike="noStrike" spc="-1">
              <a:latin typeface="Arial"/>
            </a:endParaRPr>
          </a:p>
          <a:p>
            <a:pPr marL="343080" indent="-342000">
              <a:lnSpc>
                <a:spcPct val="100000"/>
              </a:lnSpc>
              <a:spcBef>
                <a:spcPts val="641"/>
              </a:spcBef>
              <a:buClr>
                <a:srgbClr val="000000"/>
              </a:buClr>
              <a:buFont typeface="Arial"/>
              <a:buChar char="•"/>
            </a:pPr>
            <a:r>
              <a:rPr lang="el-GR" sz="3200" b="0" strike="noStrike" spc="-1">
                <a:solidFill>
                  <a:srgbClr val="000000"/>
                </a:solidFill>
                <a:latin typeface="Calibri"/>
                <a:ea typeface="DejaVu Sans"/>
              </a:rPr>
              <a:t>Πεδίο εφαρμογής: συμβάσεις αξίας άνω των 60.000 ευρώ χωρίς ΦΠΑ, ανεξαρτήτως της φύσης τους – και επί συμφωνιών πλαίσιο, συμβάσεων παραχώρησης και δυναμικών συστημάτων αγορών (άρθρο 345)</a:t>
            </a:r>
            <a:endParaRPr lang="el-GR" sz="3200" b="0" strike="noStrike" spc="-1">
              <a:latin typeface="Arial"/>
            </a:endParaRPr>
          </a:p>
          <a:p>
            <a:pPr marL="343080" indent="-342000">
              <a:lnSpc>
                <a:spcPct val="100000"/>
              </a:lnSpc>
              <a:spcBef>
                <a:spcPts val="641"/>
              </a:spcBef>
              <a:buClr>
                <a:srgbClr val="000000"/>
              </a:buClr>
              <a:buFont typeface="Arial"/>
              <a:buChar char="•"/>
            </a:pPr>
            <a:r>
              <a:rPr lang="el-GR" sz="3200" b="0" strike="noStrike" spc="-1">
                <a:solidFill>
                  <a:srgbClr val="000000"/>
                </a:solidFill>
                <a:latin typeface="Calibri"/>
                <a:ea typeface="DejaVu Sans"/>
              </a:rPr>
              <a:t>Προδικαστική προσφυγή στην ΑΕΠΠ</a:t>
            </a:r>
            <a:endParaRPr lang="el-GR" sz="3200" b="0" strike="noStrike" spc="-1">
              <a:latin typeface="Arial"/>
            </a:endParaRPr>
          </a:p>
          <a:p>
            <a:pPr marL="343080" indent="-342000">
              <a:lnSpc>
                <a:spcPct val="100000"/>
              </a:lnSpc>
              <a:spcBef>
                <a:spcPts val="641"/>
              </a:spcBef>
              <a:buClr>
                <a:srgbClr val="000000"/>
              </a:buClr>
              <a:buFont typeface="Arial"/>
              <a:buChar char="•"/>
            </a:pPr>
            <a:r>
              <a:rPr lang="el-GR" sz="3200" b="0" strike="noStrike" spc="-1">
                <a:solidFill>
                  <a:srgbClr val="000000"/>
                </a:solidFill>
                <a:latin typeface="Calibri"/>
                <a:ea typeface="DejaVu Sans"/>
              </a:rPr>
              <a:t>Αίτηση αναστολής και αίτηση ακύρωσης στα αρμόδια δικαστήρια</a:t>
            </a:r>
            <a:endParaRPr lang="el-GR" sz="3200" b="0" strike="noStrike" spc="-1">
              <a:latin typeface="Arial"/>
            </a:endParaRPr>
          </a:p>
          <a:p>
            <a:pPr marL="343080" indent="-342000">
              <a:lnSpc>
                <a:spcPct val="100000"/>
              </a:lnSpc>
              <a:spcBef>
                <a:spcPts val="641"/>
              </a:spcBef>
              <a:buClr>
                <a:srgbClr val="000000"/>
              </a:buClr>
              <a:buFont typeface="Arial"/>
              <a:buChar char="•"/>
            </a:pPr>
            <a:r>
              <a:rPr lang="el-GR" sz="3200" b="0" strike="noStrike" spc="-1">
                <a:solidFill>
                  <a:srgbClr val="000000"/>
                </a:solidFill>
                <a:latin typeface="Calibri"/>
                <a:ea typeface="DejaVu Sans"/>
              </a:rPr>
              <a:t>Κήρυξη ακυρότητας συναφθείσας σύμβασης</a:t>
            </a:r>
            <a:endParaRPr lang="el-GR"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ΑΕΠΠ</a:t>
            </a:r>
            <a:endParaRPr lang="el-GR" sz="4400" b="0" strike="noStrike" spc="-1">
              <a:latin typeface="Arial"/>
            </a:endParaRPr>
          </a:p>
        </p:txBody>
      </p:sp>
      <p:sp>
        <p:nvSpPr>
          <p:cNvPr id="217"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432000" indent="-323280" algn="just">
              <a:lnSpc>
                <a:spcPct val="100000"/>
              </a:lnSpc>
              <a:spcBef>
                <a:spcPts val="581"/>
              </a:spcBef>
            </a:pPr>
            <a:r>
              <a:rPr lang="el-GR" sz="2900" b="1" strike="noStrike" spc="-1">
                <a:solidFill>
                  <a:srgbClr val="000000"/>
                </a:solidFill>
                <a:latin typeface="Calibri"/>
                <a:ea typeface="DejaVu Sans"/>
              </a:rPr>
              <a:t>Σύσταση  ΑΕΠΠ (άρθρα 347 επ.)</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Λειτουργική ανεξαρτησία, διοικητική και οικονομική αυτοτέλεια</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30 μέλη (νομικοί), 1 Πρόεδρος</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10 Κλιμάκια από 3 μέλη το καθένα</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Κλιμάκιο αυξημένης σύνθεσης 7μ, Ολομέλεια</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Ειδικό επιστημονικό προσωπικό διαφόρων ειδικοτήτων</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π.δ. 39/2017 Κανονισμός εξέτασης προδικαστικών προσφυγών, π.δ. 38/2017 Κανονισμός Λειτουργίας, π.δ. 57/2017 Οργανισμός ΑΕΠΠ, π.δ. 58/2017 Κανονισμός Οικονομικής Διαχείρισης</a:t>
            </a:r>
            <a:endParaRPr lang="el-GR" sz="2900" b="0" strike="noStrike" spc="-1">
              <a:latin typeface="Arial"/>
            </a:endParaRPr>
          </a:p>
          <a:p>
            <a:pPr algn="just">
              <a:lnSpc>
                <a:spcPct val="100000"/>
              </a:lnSpc>
              <a:spcBef>
                <a:spcPts val="581"/>
              </a:spcBef>
            </a:pPr>
            <a:endParaRPr lang="el-GR" sz="2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ΑΕΠΠ</a:t>
            </a:r>
            <a:endParaRPr lang="el-GR" sz="4400" b="0" strike="noStrike" spc="-1">
              <a:latin typeface="Arial"/>
            </a:endParaRPr>
          </a:p>
        </p:txBody>
      </p:sp>
      <p:sp>
        <p:nvSpPr>
          <p:cNvPr id="219" name="CustomShape 2"/>
          <p:cNvSpPr/>
          <p:nvPr/>
        </p:nvSpPr>
        <p:spPr>
          <a:xfrm>
            <a:off x="457200" y="1268640"/>
            <a:ext cx="8228520" cy="5400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20000"/>
          </a:bodyPr>
          <a:lstStyle/>
          <a:p>
            <a:pPr marL="432000" indent="-323280" algn="just">
              <a:lnSpc>
                <a:spcPct val="100000"/>
              </a:lnSpc>
              <a:spcBef>
                <a:spcPts val="581"/>
              </a:spcBef>
            </a:pPr>
            <a:r>
              <a:rPr lang="el-GR" sz="2900" b="1" strike="noStrike" spc="-1" dirty="0">
                <a:solidFill>
                  <a:srgbClr val="000000"/>
                </a:solidFill>
                <a:latin typeface="Calibri"/>
                <a:ea typeface="DejaVu Sans"/>
              </a:rPr>
              <a:t>Προδικαστική προσφυγή (άρθρα 360 </a:t>
            </a:r>
            <a:r>
              <a:rPr lang="el-GR" sz="2900" b="1" strike="noStrike" spc="-1" dirty="0" err="1">
                <a:solidFill>
                  <a:srgbClr val="000000"/>
                </a:solidFill>
                <a:latin typeface="Calibri"/>
                <a:ea typeface="DejaVu Sans"/>
              </a:rPr>
              <a:t>επ</a:t>
            </a:r>
            <a:r>
              <a:rPr lang="el-GR" sz="2900" b="1" strike="noStrike" spc="-1" dirty="0">
                <a:solidFill>
                  <a:srgbClr val="000000"/>
                </a:solidFill>
                <a:latin typeface="Calibri"/>
                <a:ea typeface="DejaVu Sans"/>
              </a:rPr>
              <a:t>.)</a:t>
            </a:r>
            <a:endParaRPr lang="el-GR" sz="2900" b="0" strike="noStrike" spc="-1" dirty="0">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dirty="0">
                <a:solidFill>
                  <a:srgbClr val="000000"/>
                </a:solidFill>
                <a:latin typeface="Calibri"/>
                <a:ea typeface="DejaVu Sans"/>
              </a:rPr>
              <a:t>Ταχεία διαδικασία εκδίκασης (70 ημέρες από την έκδοση της πράξης της αναθέτουσας)</a:t>
            </a:r>
            <a:endParaRPr lang="el-GR" sz="2900" b="0" strike="noStrike" spc="-1" dirty="0">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dirty="0">
                <a:solidFill>
                  <a:srgbClr val="000000"/>
                </a:solidFill>
                <a:latin typeface="Calibri"/>
                <a:ea typeface="DejaVu Sans"/>
              </a:rPr>
              <a:t>Ηλεκτρονική κατάθεση στο ΕΣΗΔΗΣ, </a:t>
            </a:r>
            <a:r>
              <a:rPr lang="el-GR" sz="2900" b="0" strike="noStrike" spc="-1" dirty="0" err="1">
                <a:solidFill>
                  <a:srgbClr val="000000"/>
                </a:solidFill>
                <a:latin typeface="Calibri"/>
                <a:ea typeface="DejaVu Sans"/>
              </a:rPr>
              <a:t>email</a:t>
            </a:r>
            <a:r>
              <a:rPr lang="el-GR" sz="2900" b="0" strike="noStrike" spc="-1" dirty="0">
                <a:solidFill>
                  <a:srgbClr val="000000"/>
                </a:solidFill>
                <a:latin typeface="Calibri"/>
                <a:ea typeface="DejaVu Sans"/>
              </a:rPr>
              <a:t> – </a:t>
            </a:r>
            <a:r>
              <a:rPr lang="el-GR" sz="2900" b="0" u="sng" strike="noStrike" spc="-1" dirty="0">
                <a:solidFill>
                  <a:srgbClr val="000000"/>
                </a:solidFill>
                <a:uFillTx/>
                <a:latin typeface="Calibri"/>
                <a:ea typeface="DejaVu Sans"/>
              </a:rPr>
              <a:t>προθεσμίες: βλ. από 29.12.1980 ΠΝΠ (ν. 1157/1981) λήξη 7μμ [ΕΑ 27/2017] </a:t>
            </a:r>
            <a:endParaRPr lang="el-GR" sz="2900" b="0" strike="noStrike" spc="-1" dirty="0">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dirty="0">
                <a:solidFill>
                  <a:srgbClr val="000000"/>
                </a:solidFill>
                <a:latin typeface="Calibri"/>
                <a:ea typeface="DejaVu Sans"/>
              </a:rPr>
              <a:t>Χρήση τυποποιημένου εντύπου</a:t>
            </a:r>
            <a:endParaRPr lang="el-GR" sz="2900" b="0" strike="noStrike" spc="-1" dirty="0">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dirty="0">
                <a:solidFill>
                  <a:srgbClr val="000000"/>
                </a:solidFill>
                <a:latin typeface="Calibri"/>
                <a:ea typeface="DejaVu Sans"/>
              </a:rPr>
              <a:t>Προϋπόθεση άσκησης ενδίκου βοηθήματος, ανεπίτρεπτο άσκησης άλλης διοικητικής προσφυγής</a:t>
            </a:r>
            <a:endParaRPr lang="el-GR" sz="2900" b="0" strike="noStrike" spc="-1" dirty="0">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dirty="0">
                <a:solidFill>
                  <a:srgbClr val="000000"/>
                </a:solidFill>
                <a:latin typeface="Calibri"/>
                <a:ea typeface="DejaVu Sans"/>
              </a:rPr>
              <a:t>Έννομο συμφέρον: διεύρυνση – και ενδεχόμενη βλάβη, αρχή του ίσου μέτρου κρίσης (ΕΑ 189/2017, 345/2016, 174/2016, 44/2014)</a:t>
            </a:r>
            <a:endParaRPr lang="el-GR" sz="2900" b="0" strike="noStrike" spc="-1" dirty="0">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dirty="0">
                <a:solidFill>
                  <a:srgbClr val="000000"/>
                </a:solidFill>
                <a:latin typeface="Calibri"/>
                <a:ea typeface="DejaVu Sans"/>
              </a:rPr>
              <a:t>Παρέμβαση τρίτου για διατήρηση ισχύος προσβαλλόμενης</a:t>
            </a:r>
            <a:endParaRPr lang="el-GR" sz="2900" b="0" strike="noStrike" spc="-1" dirty="0">
              <a:latin typeface="Arial"/>
            </a:endParaRPr>
          </a:p>
          <a:p>
            <a:pPr algn="just">
              <a:lnSpc>
                <a:spcPct val="100000"/>
              </a:lnSpc>
              <a:spcBef>
                <a:spcPts val="581"/>
              </a:spcBef>
            </a:pPr>
            <a:endParaRPr lang="el-GR" sz="6700" b="0" strike="noStrike" spc="-1" dirty="0">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ΑΕΠΠ</a:t>
            </a:r>
            <a:endParaRPr lang="el-GR" sz="4400" b="0" strike="noStrike" spc="-1">
              <a:latin typeface="Arial"/>
            </a:endParaRPr>
          </a:p>
        </p:txBody>
      </p:sp>
      <p:sp>
        <p:nvSpPr>
          <p:cNvPr id="221" name="CustomShape 2"/>
          <p:cNvSpPr/>
          <p:nvPr/>
        </p:nvSpPr>
        <p:spPr>
          <a:xfrm>
            <a:off x="457200" y="1268640"/>
            <a:ext cx="8228520" cy="5400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47500" lnSpcReduction="10000"/>
          </a:bodyPr>
          <a:lstStyle/>
          <a:p>
            <a:pPr marL="432000" indent="-323280" algn="just">
              <a:lnSpc>
                <a:spcPct val="100000"/>
              </a:lnSpc>
              <a:spcBef>
                <a:spcPts val="581"/>
              </a:spcBef>
            </a:pPr>
            <a:r>
              <a:rPr lang="el-GR" sz="5900" b="1" strike="noStrike" spc="-1">
                <a:solidFill>
                  <a:srgbClr val="000000"/>
                </a:solidFill>
                <a:latin typeface="Calibri"/>
                <a:ea typeface="DejaVu Sans"/>
              </a:rPr>
              <a:t>Προδικαστική προσφυγή (άρθρα 360 επ.)</a:t>
            </a:r>
            <a:endParaRPr lang="el-GR" sz="5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5900" b="0" strike="noStrike" spc="-1">
                <a:solidFill>
                  <a:srgbClr val="000000"/>
                </a:solidFill>
                <a:latin typeface="Calibri"/>
                <a:ea typeface="DejaVu Sans"/>
              </a:rPr>
              <a:t>Συμπληρωματική αιτιολογία της προσβαλλόμενης  στις απόψεις της Αναθέτουσας – δεν προβλέπεται κοινοποίηση των απόψεων στους ενδιαφερόμενους</a:t>
            </a:r>
            <a:endParaRPr lang="el-GR" sz="5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5900" b="0" strike="noStrike" spc="-1">
                <a:solidFill>
                  <a:srgbClr val="000000"/>
                </a:solidFill>
                <a:latin typeface="Calibri"/>
                <a:ea typeface="DejaVu Sans"/>
              </a:rPr>
              <a:t>Παράβολο 0,50% της αξίας χωρίς ΦΠΑ (από 600 έως 15.000 ευρώ) – ή επί της αξίας του τμήματος της σύμβασης</a:t>
            </a:r>
            <a:endParaRPr lang="el-GR" sz="5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5900" b="0" strike="noStrike" spc="-1">
                <a:solidFill>
                  <a:srgbClr val="000000"/>
                </a:solidFill>
                <a:latin typeface="Calibri"/>
                <a:ea typeface="DejaVu Sans"/>
              </a:rPr>
              <a:t>Κωλύεται η σύναψη σύμβασης, όχι η πρόοδος του διαγωνισμού</a:t>
            </a:r>
            <a:endParaRPr lang="el-GR" sz="5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5900" b="0" strike="noStrike" spc="-1">
                <a:solidFill>
                  <a:srgbClr val="000000"/>
                </a:solidFill>
                <a:latin typeface="Calibri"/>
                <a:ea typeface="DejaVu Sans"/>
              </a:rPr>
              <a:t>Προσωρινά μέτρα μέχρι να αποφανθεί επί της προσφυγής, κατόπιν αιτήματος ή αυτεπαγγέλτως (άρθρο 366)</a:t>
            </a:r>
            <a:endParaRPr lang="el-GR" sz="5900" b="0" strike="noStrike" spc="-1">
              <a:latin typeface="Arial"/>
            </a:endParaRPr>
          </a:p>
          <a:p>
            <a:pPr algn="just">
              <a:lnSpc>
                <a:spcPct val="100000"/>
              </a:lnSpc>
              <a:spcBef>
                <a:spcPts val="581"/>
              </a:spcBef>
            </a:pPr>
            <a:endParaRPr lang="el-GR" sz="5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ΑΕΠΠ</a:t>
            </a:r>
            <a:endParaRPr lang="el-GR" sz="4400" b="0" strike="noStrike" spc="-1">
              <a:latin typeface="Arial"/>
            </a:endParaRPr>
          </a:p>
        </p:txBody>
      </p:sp>
      <p:sp>
        <p:nvSpPr>
          <p:cNvPr id="223" name="CustomShape 2"/>
          <p:cNvSpPr/>
          <p:nvPr/>
        </p:nvSpPr>
        <p:spPr>
          <a:xfrm>
            <a:off x="457200" y="1600200"/>
            <a:ext cx="8228520" cy="4996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432000" indent="-323280" algn="just">
              <a:lnSpc>
                <a:spcPct val="100000"/>
              </a:lnSpc>
              <a:spcBef>
                <a:spcPts val="581"/>
              </a:spcBef>
            </a:pPr>
            <a:r>
              <a:rPr lang="el-GR" sz="2900" b="1" strike="noStrike" spc="-1">
                <a:solidFill>
                  <a:srgbClr val="000000"/>
                </a:solidFill>
                <a:latin typeface="Calibri"/>
                <a:ea typeface="DejaVu Sans"/>
              </a:rPr>
              <a:t>Απόφαση ΑΕΠΠ (άρθρα 367 νόμου και</a:t>
            </a:r>
            <a:r>
              <a:rPr lang="el-GR" sz="2900" b="0" strike="noStrike" spc="-1">
                <a:solidFill>
                  <a:srgbClr val="000000"/>
                </a:solidFill>
                <a:latin typeface="Calibri"/>
                <a:ea typeface="DejaVu Sans"/>
              </a:rPr>
              <a:t> </a:t>
            </a:r>
            <a:r>
              <a:rPr lang="el-GR" sz="2900" b="1" strike="noStrike" spc="-1">
                <a:solidFill>
                  <a:srgbClr val="000000"/>
                </a:solidFill>
                <a:latin typeface="Calibri"/>
                <a:ea typeface="DejaVu Sans"/>
              </a:rPr>
              <a:t>18  Κανονισμού Εξέτασης )</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Αποκλειστική προθεσμία 20 ημερών από την ημέρα εξέτασης - μετά την πάροδο: κατά χρόνο αναρμόδια</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Βασιμότητα πραγματικών και νομικών ισχυρισμών </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Αποδοχή προσφυγής κατά πράξης: ακύρωση</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Αποδοχή προσφυγής κατά παράλειψης: ακύρωση παράλειψης και αναπομπή στην αναθέτουσα</a:t>
            </a:r>
            <a:endParaRPr lang="el-GR" sz="2900" b="0" strike="noStrike" spc="-1">
              <a:latin typeface="Arial"/>
            </a:endParaRPr>
          </a:p>
          <a:p>
            <a:pPr marL="432000" indent="-323280" algn="just">
              <a:lnSpc>
                <a:spcPct val="100000"/>
              </a:lnSpc>
              <a:spcBef>
                <a:spcPts val="581"/>
              </a:spcBef>
              <a:buClr>
                <a:srgbClr val="000000"/>
              </a:buClr>
              <a:buSzPct val="45000"/>
              <a:buFont typeface="Wingdings" charset="2"/>
              <a:buChar char=""/>
            </a:pPr>
            <a:r>
              <a:rPr lang="el-GR" sz="2900" b="0" strike="noStrike" spc="-1">
                <a:solidFill>
                  <a:srgbClr val="000000"/>
                </a:solidFill>
                <a:latin typeface="Calibri"/>
                <a:ea typeface="DejaVu Sans"/>
              </a:rPr>
              <a:t>Υποχρέωση συμμόρφωσης</a:t>
            </a:r>
            <a:endParaRPr lang="el-GR" sz="2900" b="0" strike="noStrike" spc="-1">
              <a:latin typeface="Arial"/>
            </a:endParaRPr>
          </a:p>
          <a:p>
            <a:pPr algn="just">
              <a:lnSpc>
                <a:spcPct val="100000"/>
              </a:lnSpc>
              <a:spcBef>
                <a:spcPts val="581"/>
              </a:spcBef>
            </a:pPr>
            <a:endParaRPr lang="el-GR" sz="2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ΑΕΠΠ</a:t>
            </a:r>
            <a:endParaRPr lang="el-GR" sz="4400" b="0" strike="noStrike" spc="-1">
              <a:latin typeface="Arial"/>
            </a:endParaRPr>
          </a:p>
        </p:txBody>
      </p:sp>
      <p:sp>
        <p:nvSpPr>
          <p:cNvPr id="225" name="CustomShape 2"/>
          <p:cNvSpPr/>
          <p:nvPr/>
        </p:nvSpPr>
        <p:spPr>
          <a:xfrm>
            <a:off x="41076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spcBef>
                <a:spcPts val="561"/>
              </a:spcBef>
            </a:pPr>
            <a:r>
              <a:rPr lang="el-GR" sz="2800" b="1" u="sng" strike="noStrike" spc="-1">
                <a:solidFill>
                  <a:srgbClr val="000000"/>
                </a:solidFill>
                <a:uFillTx/>
                <a:latin typeface="Calibri"/>
                <a:ea typeface="DejaVu Sans"/>
              </a:rPr>
              <a:t>Νομική φύση προδικαστικής προσφυγής - απόφασης</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Ειδική περίπτωση ενδικοφανούς προσφυγής: όργανο, προθεσμία, προϋπόθεση παραδεκτού, έλεγχος κατά νόμο και ουσία</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Έλεγχος νομιμότητας - εκτεταμένος ουσιαστικός έλεγχος (άρθρα 367 του νόμου και 18 Κανονισμού Εξέτασης)</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Εκτελεστές διοικητικές πράξεις – όχι δεδικασμένο</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Διττός ρόλος ΑΕΠΠ </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Οιονεί δικαιοδοτικό όργανο</a:t>
            </a:r>
            <a:endParaRPr lang="el-GR" sz="28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Δικαστική Προστασία</a:t>
            </a:r>
            <a:endParaRPr lang="el-GR" sz="4400" b="0" strike="noStrike" spc="-1">
              <a:latin typeface="Arial"/>
            </a:endParaRPr>
          </a:p>
        </p:txBody>
      </p:sp>
      <p:sp>
        <p:nvSpPr>
          <p:cNvPr id="227" name="CustomShape 2"/>
          <p:cNvSpPr/>
          <p:nvPr/>
        </p:nvSpPr>
        <p:spPr>
          <a:xfrm>
            <a:off x="410760" y="1268640"/>
            <a:ext cx="8228520" cy="5472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spcBef>
                <a:spcPts val="561"/>
              </a:spcBef>
            </a:pPr>
            <a:r>
              <a:rPr lang="el-GR" sz="2400" b="1" u="sng" strike="noStrike" spc="-1">
                <a:solidFill>
                  <a:srgbClr val="000000"/>
                </a:solidFill>
                <a:uFillTx/>
                <a:latin typeface="Calibri"/>
                <a:ea typeface="DejaVu Sans"/>
              </a:rPr>
              <a:t>Α. Αίτηση αναστολής – αίτηση ακύρωσης (άρθρο 372)</a:t>
            </a:r>
            <a:endParaRPr lang="el-GR" sz="2400" b="0" strike="noStrike" spc="-1">
              <a:latin typeface="Arial"/>
            </a:endParaRPr>
          </a:p>
          <a:p>
            <a:pPr algn="just">
              <a:lnSpc>
                <a:spcPct val="100000"/>
              </a:lnSpc>
              <a:spcBef>
                <a:spcPts val="581"/>
              </a:spcBef>
            </a:pPr>
            <a:r>
              <a:rPr lang="el-GR" sz="2400" b="0" strike="noStrike" spc="-1">
                <a:solidFill>
                  <a:srgbClr val="000000"/>
                </a:solidFill>
                <a:latin typeface="Calibri"/>
                <a:ea typeface="Droid Sans Fallback"/>
              </a:rPr>
              <a:t>Αρμοδιότητα:</a:t>
            </a:r>
            <a:endParaRPr lang="el-GR" sz="2400" b="0" strike="noStrike" spc="-1">
              <a:latin typeface="Arial"/>
            </a:endParaRPr>
          </a:p>
          <a:p>
            <a:pPr marL="343080" indent="-342720" algn="just">
              <a:lnSpc>
                <a:spcPct val="100000"/>
              </a:lnSpc>
              <a:spcBef>
                <a:spcPts val="581"/>
              </a:spcBef>
              <a:buClr>
                <a:srgbClr val="000000"/>
              </a:buClr>
              <a:buFont typeface="Arial"/>
              <a:buChar char="•"/>
            </a:pPr>
            <a:r>
              <a:rPr lang="el-GR" sz="2400" b="1" strike="noStrike" spc="-1">
                <a:solidFill>
                  <a:srgbClr val="000000"/>
                </a:solidFill>
                <a:latin typeface="Calibri"/>
                <a:ea typeface="DejaVu Sans"/>
              </a:rPr>
              <a:t>Διοικητικά Εφετεία</a:t>
            </a:r>
            <a:endParaRPr lang="el-GR" sz="2400" b="0" strike="noStrike" spc="-1">
              <a:latin typeface="Arial"/>
            </a:endParaRPr>
          </a:p>
          <a:p>
            <a:pPr marL="343080" indent="-342000" algn="just">
              <a:lnSpc>
                <a:spcPct val="100000"/>
              </a:lnSpc>
              <a:spcBef>
                <a:spcPts val="581"/>
              </a:spcBef>
              <a:buClr>
                <a:srgbClr val="000000"/>
              </a:buClr>
              <a:buFont typeface="Arial"/>
              <a:buChar char="•"/>
            </a:pPr>
            <a:r>
              <a:rPr lang="el-GR" sz="2400" b="1" strike="noStrike" spc="-1">
                <a:solidFill>
                  <a:srgbClr val="000000"/>
                </a:solidFill>
                <a:latin typeface="Calibri"/>
                <a:ea typeface="DejaVu Sans"/>
              </a:rPr>
              <a:t>Συμβούλιο της Επικρατείας</a:t>
            </a:r>
            <a:endParaRPr lang="el-GR" sz="2400" b="0" strike="noStrike" spc="-1">
              <a:latin typeface="Arial"/>
            </a:endParaRPr>
          </a:p>
          <a:p>
            <a:pPr algn="just">
              <a:lnSpc>
                <a:spcPct val="100000"/>
              </a:lnSpc>
              <a:spcBef>
                <a:spcPts val="581"/>
              </a:spcBef>
            </a:pPr>
            <a:r>
              <a:rPr lang="el-GR" sz="2400" b="0" strike="noStrike" spc="-1">
                <a:solidFill>
                  <a:srgbClr val="000000"/>
                </a:solidFill>
                <a:latin typeface="Calibri"/>
                <a:ea typeface="DejaVu Sans"/>
              </a:rPr>
              <a:t>α) Συμβάσεις παραχώρησης έργων ή υπηρεσιών</a:t>
            </a:r>
            <a:endParaRPr lang="el-GR" sz="2400" b="0" strike="noStrike" spc="-1">
              <a:latin typeface="Arial"/>
            </a:endParaRPr>
          </a:p>
          <a:p>
            <a:pPr algn="just">
              <a:lnSpc>
                <a:spcPct val="100000"/>
              </a:lnSpc>
              <a:spcBef>
                <a:spcPts val="581"/>
              </a:spcBef>
            </a:pPr>
            <a:r>
              <a:rPr lang="el-GR" sz="2400" b="0" strike="noStrike" spc="-1">
                <a:solidFill>
                  <a:srgbClr val="000000"/>
                </a:solidFill>
                <a:latin typeface="Calibri"/>
                <a:ea typeface="DejaVu Sans"/>
              </a:rPr>
              <a:t>β) ΣΔΙΤ</a:t>
            </a:r>
            <a:endParaRPr lang="el-GR" sz="2400" b="0" strike="noStrike" spc="-1">
              <a:latin typeface="Arial"/>
            </a:endParaRPr>
          </a:p>
          <a:p>
            <a:pPr algn="just">
              <a:lnSpc>
                <a:spcPct val="100000"/>
              </a:lnSpc>
              <a:spcBef>
                <a:spcPts val="581"/>
              </a:spcBef>
            </a:pPr>
            <a:r>
              <a:rPr lang="el-GR" sz="2400" b="0" strike="noStrike" spc="-1">
                <a:solidFill>
                  <a:srgbClr val="000000"/>
                </a:solidFill>
                <a:latin typeface="Calibri"/>
                <a:ea typeface="DejaVu Sans"/>
              </a:rPr>
              <a:t>γ) Συμβάσεις Οδηγίας 2014/25/ΕΚ</a:t>
            </a:r>
            <a:endParaRPr lang="el-GR" sz="2400" b="0" strike="noStrike" spc="-1">
              <a:latin typeface="Arial"/>
            </a:endParaRPr>
          </a:p>
          <a:p>
            <a:pPr algn="just">
              <a:lnSpc>
                <a:spcPct val="100000"/>
              </a:lnSpc>
              <a:spcBef>
                <a:spcPts val="561"/>
              </a:spcBef>
            </a:pPr>
            <a:r>
              <a:rPr lang="el-GR" sz="2400" b="0" strike="noStrike" spc="-1">
                <a:solidFill>
                  <a:srgbClr val="000000"/>
                </a:solidFill>
                <a:latin typeface="Calibri"/>
                <a:ea typeface="DejaVu Sans"/>
              </a:rPr>
              <a:t>δ) Συμβάσεις Οδηγίας 2014/24/ΕΚ με προϋπολογισμό άνω των 15.000.000 ευρώ συμπ. ΦΠΑ (ΕΑ 203-207/2018 τμηματικές συμβάσεις – διακριτό αντικείμενο διαγωνιστικής διαδικασίας)</a:t>
            </a:r>
            <a:endParaRPr lang="el-GR" sz="2400" b="0" strike="noStrike" spc="-1">
              <a:latin typeface="Arial"/>
            </a:endParaRPr>
          </a:p>
          <a:p>
            <a:pPr algn="just">
              <a:lnSpc>
                <a:spcPct val="100000"/>
              </a:lnSpc>
              <a:spcBef>
                <a:spcPts val="561"/>
              </a:spcBef>
            </a:pPr>
            <a:r>
              <a:rPr lang="el-GR" sz="2400" b="1" u="sng" strike="noStrike" spc="-1">
                <a:solidFill>
                  <a:srgbClr val="000000"/>
                </a:solidFill>
                <a:uFillTx/>
                <a:latin typeface="Calibri"/>
                <a:ea typeface="DejaVu Sans"/>
              </a:rPr>
              <a:t>Β. Αξίωση αποζημίωσης (άρθρο 373)</a:t>
            </a:r>
            <a:endParaRPr lang="el-GR" sz="2400" b="0" strike="noStrike" spc="-1">
              <a:latin typeface="Arial"/>
            </a:endParaRPr>
          </a:p>
          <a:p>
            <a:pPr algn="just">
              <a:lnSpc>
                <a:spcPct val="100000"/>
              </a:lnSpc>
              <a:spcBef>
                <a:spcPts val="561"/>
              </a:spcBef>
            </a:pPr>
            <a:r>
              <a:rPr lang="el-GR" sz="2400" b="0" strike="noStrike" spc="-1">
                <a:solidFill>
                  <a:srgbClr val="000000"/>
                </a:solidFill>
                <a:latin typeface="Calibri"/>
                <a:ea typeface="DejaVu Sans"/>
              </a:rPr>
              <a:t>Αρμόδιο δικαστήριο σύμφωνα με τις γενικές διατάξεις</a:t>
            </a:r>
            <a:endParaRPr lang="el-GR" sz="2400" b="0" strike="noStrike" spc="-1">
              <a:latin typeface="Arial"/>
            </a:endParaRPr>
          </a:p>
          <a:p>
            <a:pPr algn="just">
              <a:lnSpc>
                <a:spcPct val="100000"/>
              </a:lnSpc>
              <a:spcBef>
                <a:spcPts val="561"/>
              </a:spcBef>
            </a:pPr>
            <a:endParaRPr lang="el-GR" sz="24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CustomShape 1"/>
          <p:cNvSpPr/>
          <p:nvPr/>
        </p:nvSpPr>
        <p:spPr>
          <a:xfrm>
            <a:off x="468360" y="11592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0" strike="noStrike" spc="-1">
                <a:solidFill>
                  <a:srgbClr val="000000"/>
                </a:solidFill>
                <a:latin typeface="Calibri"/>
                <a:ea typeface="DejaVu Sans"/>
              </a:rPr>
              <a:t>Σχεδιάγραμμα Παρουσίασης</a:t>
            </a:r>
            <a:endParaRPr lang="el-GR" sz="4400" b="0" strike="noStrike" spc="-1">
              <a:latin typeface="Arial"/>
            </a:endParaRPr>
          </a:p>
        </p:txBody>
      </p:sp>
      <p:sp>
        <p:nvSpPr>
          <p:cNvPr id="193" name="CustomShape 2"/>
          <p:cNvSpPr/>
          <p:nvPr/>
        </p:nvSpPr>
        <p:spPr>
          <a:xfrm>
            <a:off x="457200" y="1052640"/>
            <a:ext cx="8228520" cy="6264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479"/>
              </a:spcBef>
            </a:pPr>
            <a:r>
              <a:rPr lang="el-GR" sz="2600" b="1" strike="noStrike" spc="-1">
                <a:solidFill>
                  <a:srgbClr val="000000"/>
                </a:solidFill>
                <a:latin typeface="Calibri"/>
                <a:ea typeface="DejaVu Sans"/>
              </a:rPr>
              <a:t>Μέρος Ι</a:t>
            </a:r>
            <a:endParaRPr lang="el-GR" sz="2600" b="0" strike="noStrike" spc="-1">
              <a:latin typeface="Arial"/>
            </a:endParaRPr>
          </a:p>
          <a:p>
            <a:pPr>
              <a:lnSpc>
                <a:spcPct val="100000"/>
              </a:lnSpc>
              <a:spcBef>
                <a:spcPts val="479"/>
              </a:spcBef>
            </a:pPr>
            <a:r>
              <a:rPr lang="el-GR" sz="2600" b="0" strike="noStrike" spc="-1">
                <a:solidFill>
                  <a:srgbClr val="000000"/>
                </a:solidFill>
                <a:latin typeface="Calibri"/>
                <a:ea typeface="DejaVu Sans"/>
              </a:rPr>
              <a:t>Α. Εννοιολογικές επισημάνσεις</a:t>
            </a:r>
            <a:endParaRPr lang="el-GR" sz="2600" b="0" strike="noStrike" spc="-1">
              <a:latin typeface="Arial"/>
            </a:endParaRPr>
          </a:p>
          <a:p>
            <a:pPr>
              <a:lnSpc>
                <a:spcPct val="100000"/>
              </a:lnSpc>
              <a:spcBef>
                <a:spcPts val="439"/>
              </a:spcBef>
            </a:pPr>
            <a:r>
              <a:rPr lang="el-GR" sz="2600" b="0" strike="noStrike" spc="-1">
                <a:solidFill>
                  <a:srgbClr val="000000"/>
                </a:solidFill>
                <a:latin typeface="Calibri"/>
                <a:ea typeface="DejaVu Sans"/>
              </a:rPr>
              <a:t>Β. Διαχρονικό Δίκαιο</a:t>
            </a:r>
            <a:endParaRPr lang="el-GR" sz="2600" b="0" strike="noStrike" spc="-1">
              <a:latin typeface="Arial"/>
            </a:endParaRPr>
          </a:p>
          <a:p>
            <a:pPr>
              <a:lnSpc>
                <a:spcPct val="100000"/>
              </a:lnSpc>
              <a:spcBef>
                <a:spcPts val="439"/>
              </a:spcBef>
            </a:pPr>
            <a:endParaRPr lang="el-GR" sz="2600" b="0" strike="noStrike" spc="-1">
              <a:latin typeface="Arial"/>
            </a:endParaRPr>
          </a:p>
          <a:p>
            <a:pPr>
              <a:lnSpc>
                <a:spcPct val="100000"/>
              </a:lnSpc>
              <a:spcBef>
                <a:spcPts val="400"/>
              </a:spcBef>
            </a:pPr>
            <a:r>
              <a:rPr lang="el-GR" sz="2600" b="1" strike="noStrike" spc="-1">
                <a:solidFill>
                  <a:srgbClr val="000000"/>
                </a:solidFill>
                <a:latin typeface="Calibri"/>
                <a:ea typeface="Droid Sans Fallback"/>
              </a:rPr>
              <a:t>Μέρος II</a:t>
            </a:r>
            <a:endParaRPr lang="el-GR" sz="2600" b="0" strike="noStrike" spc="-1">
              <a:latin typeface="Arial"/>
            </a:endParaRPr>
          </a:p>
          <a:p>
            <a:pPr algn="just">
              <a:lnSpc>
                <a:spcPct val="100000"/>
              </a:lnSpc>
              <a:spcBef>
                <a:spcPts val="400"/>
              </a:spcBef>
            </a:pPr>
            <a:r>
              <a:rPr lang="el-GR" sz="2600" b="0" strike="noStrike" spc="-1">
                <a:solidFill>
                  <a:srgbClr val="000000"/>
                </a:solidFill>
                <a:latin typeface="Calibri"/>
                <a:ea typeface="Droid Sans Fallback"/>
              </a:rPr>
              <a:t>Η έννομη προστασία κατά τη σύναψη δημοσίων συμβάσεων σύμφωνα με το ν. 4412/2016: σύσταση της Αρχής Εξέτασης Προδικαστικών Προσφυγών (ΑΕΠΠ) </a:t>
            </a:r>
            <a:endParaRPr lang="el-GR" sz="2600" b="0" strike="noStrike" spc="-1">
              <a:latin typeface="Arial"/>
            </a:endParaRPr>
          </a:p>
          <a:p>
            <a:pPr>
              <a:lnSpc>
                <a:spcPct val="100000"/>
              </a:lnSpc>
              <a:spcBef>
                <a:spcPts val="400"/>
              </a:spcBef>
            </a:pPr>
            <a:endParaRPr lang="el-GR" sz="2600" b="0" strike="noStrike" spc="-1">
              <a:latin typeface="Arial"/>
            </a:endParaRPr>
          </a:p>
          <a:p>
            <a:pPr>
              <a:lnSpc>
                <a:spcPct val="100000"/>
              </a:lnSpc>
              <a:spcBef>
                <a:spcPts val="400"/>
              </a:spcBef>
            </a:pPr>
            <a:r>
              <a:rPr lang="el-GR" sz="2600" b="1" strike="noStrike" spc="-1">
                <a:solidFill>
                  <a:srgbClr val="000000"/>
                </a:solidFill>
                <a:latin typeface="Calibri"/>
                <a:ea typeface="Droid Sans Fallback"/>
              </a:rPr>
              <a:t>Μέρος IIΙ </a:t>
            </a:r>
            <a:endParaRPr lang="el-GR" sz="2600" b="0" strike="noStrike" spc="-1">
              <a:latin typeface="Arial"/>
            </a:endParaRPr>
          </a:p>
          <a:p>
            <a:pPr>
              <a:lnSpc>
                <a:spcPct val="100000"/>
              </a:lnSpc>
              <a:spcBef>
                <a:spcPts val="400"/>
              </a:spcBef>
            </a:pPr>
            <a:r>
              <a:rPr lang="el-GR" sz="2600" b="0" strike="noStrike" spc="-1">
                <a:solidFill>
                  <a:srgbClr val="000000"/>
                </a:solidFill>
                <a:latin typeface="Calibri"/>
                <a:ea typeface="Droid Sans Fallback"/>
              </a:rPr>
              <a:t>ΣΤΕ ΕΑ 54/2018</a:t>
            </a:r>
            <a:endParaRPr lang="el-GR" sz="2600" b="0" strike="noStrike" spc="-1">
              <a:latin typeface="Arial"/>
            </a:endParaRPr>
          </a:p>
          <a:p>
            <a:pPr>
              <a:lnSpc>
                <a:spcPct val="100000"/>
              </a:lnSpc>
              <a:spcBef>
                <a:spcPts val="400"/>
              </a:spcBef>
            </a:pPr>
            <a:endParaRPr lang="el-GR" sz="2600" b="0" strike="noStrike" spc="-1">
              <a:latin typeface="Arial"/>
            </a:endParaRPr>
          </a:p>
          <a:p>
            <a:pPr>
              <a:lnSpc>
                <a:spcPct val="100000"/>
              </a:lnSpc>
              <a:spcBef>
                <a:spcPts val="400"/>
              </a:spcBef>
            </a:pPr>
            <a:r>
              <a:rPr lang="el-GR" sz="2600" b="1" strike="noStrike" spc="-1">
                <a:solidFill>
                  <a:srgbClr val="000000"/>
                </a:solidFill>
                <a:latin typeface="Calibri"/>
                <a:ea typeface="DejaVu Sans"/>
              </a:rPr>
              <a:t>Συμπεράσματα</a:t>
            </a:r>
            <a:endParaRPr lang="el-GR" sz="26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Δικαστική Προστασία</a:t>
            </a:r>
            <a:endParaRPr lang="el-GR" sz="4400" b="0" strike="noStrike" spc="-1">
              <a:latin typeface="Arial"/>
            </a:endParaRPr>
          </a:p>
        </p:txBody>
      </p:sp>
      <p:sp>
        <p:nvSpPr>
          <p:cNvPr id="229" name="CustomShape 2"/>
          <p:cNvSpPr/>
          <p:nvPr/>
        </p:nvSpPr>
        <p:spPr>
          <a:xfrm>
            <a:off x="410760" y="1196640"/>
            <a:ext cx="8228520" cy="4928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spcBef>
                <a:spcPts val="561"/>
              </a:spcBef>
            </a:pPr>
            <a:r>
              <a:rPr lang="el-GR" sz="2800" b="1" u="sng" strike="noStrike" spc="-1">
                <a:solidFill>
                  <a:srgbClr val="000000"/>
                </a:solidFill>
                <a:uFillTx/>
                <a:latin typeface="Calibri"/>
                <a:ea typeface="DejaVu Sans"/>
              </a:rPr>
              <a:t>Κύρια Χαρακτηριστικά</a:t>
            </a:r>
            <a:endParaRPr lang="el-GR" sz="28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800" b="0" strike="noStrike" spc="-1">
                <a:solidFill>
                  <a:srgbClr val="000000"/>
                </a:solidFill>
                <a:latin typeface="Calibri"/>
                <a:ea typeface="DejaVu Sans"/>
              </a:rPr>
              <a:t>Συμπροσβαλλόμενες όλες οι συναφείς πράξεις ή παραλείψεις της Αναθέτουσας</a:t>
            </a:r>
            <a:endParaRPr lang="el-GR" sz="28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800" b="0" strike="noStrike" spc="-1">
                <a:solidFill>
                  <a:srgbClr val="000000"/>
                </a:solidFill>
                <a:latin typeface="Calibri"/>
                <a:ea typeface="DejaVu Sans"/>
              </a:rPr>
              <a:t>Αίτηση αναστολής δεν προϋποθέτει την προηγούμενη άσκηση της αίτησης ακύρωσης</a:t>
            </a:r>
            <a:endParaRPr lang="el-GR" sz="28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800" b="0" strike="noStrike" spc="-1">
                <a:solidFill>
                  <a:srgbClr val="000000"/>
                </a:solidFill>
                <a:latin typeface="Calibri"/>
                <a:ea typeface="DejaVu Sans"/>
              </a:rPr>
              <a:t>Παράβολο 0,1% της αξίας (όχι παράταση και δικαίωμα προαίρεσης ΕΑ 187/2017) συμπ. ΦΠΑ (από 500 έως 5.000 ευρώ) – ½ κατά την κατάθεση, αν η αίτηση απορριφθεί καταβολή του υπολοίπου ½  </a:t>
            </a:r>
            <a:endParaRPr lang="el-GR" sz="28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800" b="0" strike="noStrike" spc="-1">
                <a:solidFill>
                  <a:srgbClr val="000000"/>
                </a:solidFill>
                <a:latin typeface="Calibri"/>
                <a:ea typeface="DejaVu Sans"/>
              </a:rPr>
              <a:t>Υποχρέωση άσκησης αίτησης ακύρωσης σε περίπτωση που γίνει δεκτή η αίτηση αναστολής (εντός 10 ημερών από την επίδοση της απόφασης)</a:t>
            </a:r>
            <a:endParaRPr lang="el-GR" sz="2800" b="0" strike="noStrike" spc="-1">
              <a:latin typeface="Arial"/>
            </a:endParaRPr>
          </a:p>
          <a:p>
            <a:pPr algn="just">
              <a:lnSpc>
                <a:spcPct val="100000"/>
              </a:lnSpc>
              <a:spcBef>
                <a:spcPts val="581"/>
              </a:spcBef>
            </a:pPr>
            <a:endParaRPr lang="el-GR" sz="28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TextShape 1"/>
          <p:cNvSpPr txBox="1"/>
          <p:nvPr/>
        </p:nvSpPr>
        <p:spPr>
          <a:xfrm>
            <a:off x="457200" y="273600"/>
            <a:ext cx="8228880" cy="1144440"/>
          </a:xfrm>
          <a:prstGeom prst="rect">
            <a:avLst/>
          </a:prstGeom>
          <a:noFill/>
          <a:ln>
            <a:noFill/>
          </a:ln>
        </p:spPr>
        <p:txBody>
          <a:bodyPr lIns="0" tIns="0" rIns="0" bIns="0" anchor="ctr"/>
          <a:lstStyle/>
          <a:p>
            <a:pPr algn="ctr">
              <a:lnSpc>
                <a:spcPct val="100000"/>
              </a:lnSpc>
            </a:pPr>
            <a:r>
              <a:rPr lang="el-GR" sz="4400" b="0" strike="noStrike" spc="-1">
                <a:solidFill>
                  <a:srgbClr val="000000"/>
                </a:solidFill>
                <a:latin typeface="Calibri"/>
                <a:ea typeface="DejaVu Sans"/>
              </a:rPr>
              <a:t>Δικαστική Προστασία</a:t>
            </a:r>
            <a:br/>
            <a:endParaRPr lang="el-GR" sz="4400" b="0" strike="noStrike" spc="-1">
              <a:solidFill>
                <a:srgbClr val="000000"/>
              </a:solidFill>
              <a:latin typeface="Arial"/>
            </a:endParaRPr>
          </a:p>
        </p:txBody>
      </p:sp>
      <p:sp>
        <p:nvSpPr>
          <p:cNvPr id="231" name="TextShape 2"/>
          <p:cNvSpPr txBox="1"/>
          <p:nvPr/>
        </p:nvSpPr>
        <p:spPr>
          <a:xfrm>
            <a:off x="457200" y="1340640"/>
            <a:ext cx="8228880" cy="5400360"/>
          </a:xfrm>
          <a:prstGeom prst="rect">
            <a:avLst/>
          </a:prstGeom>
          <a:noFill/>
          <a:ln>
            <a:noFill/>
          </a:ln>
        </p:spPr>
        <p:txBody>
          <a:bodyPr lIns="0" tIns="0" rIns="0" bIns="0" anchor="ctr">
            <a:normAutofit/>
          </a:bodyPr>
          <a:lstStyle/>
          <a:p>
            <a:pPr algn="just">
              <a:lnSpc>
                <a:spcPct val="100000"/>
              </a:lnSpc>
            </a:pPr>
            <a:r>
              <a:rPr lang="el-GR" sz="2400" b="1" strike="noStrike" spc="-1">
                <a:latin typeface="Arial"/>
              </a:rPr>
              <a:t>Άρθρο 372</a:t>
            </a:r>
            <a:r>
              <a:rPr lang="el-GR" sz="2400" b="0" strike="noStrike" spc="-1">
                <a:latin typeface="Arial"/>
              </a:rPr>
              <a:t>: Κατά παρέκκλιση από τις διατάξεις της παρ. 6 του άρθρου 52 του π.δ. 18/1989 (Α` 8), η αίτηση αναστολής γίνεται δεκτή εφόσον </a:t>
            </a:r>
            <a:r>
              <a:rPr lang="el-GR" sz="2400" b="1" strike="noStrike" spc="-1">
                <a:latin typeface="Arial"/>
              </a:rPr>
              <a:t>πιθανολογείται σοβαρά η παράβαση κανόνα του δικαίου της Ευρωπαϊκής Ένωσης ή του εσωτερικού δικαίου </a:t>
            </a:r>
            <a:r>
              <a:rPr lang="el-GR" sz="2400" b="0" strike="noStrike" spc="-1">
                <a:latin typeface="Arial"/>
              </a:rPr>
              <a:t>και η αναστολή είναι αναγκαία για να αρθούν τα δυσμενή από την παράβαση αποτελέσματα ή να αποτραπεί η ζημία των συμφερόντων του αιτούντος. Η αίτηση όμως μπορεί να απορριφθεί αν, από τη στάθμιση της βλάβης του αιτούντος, των συμφερόντων τρίτων και επιτακτικών λόγων γενικού δημοσίου συμφέροντος, κρίνεται ότι οι αρνητικές συνέπειες από την αποδοχή θα είναι σοβαρότερες από την ωφέλεια του αιτούντος.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CustomShape 1"/>
          <p:cNvSpPr/>
          <p:nvPr/>
        </p:nvSpPr>
        <p:spPr>
          <a:xfrm>
            <a:off x="685800" y="2130480"/>
            <a:ext cx="7771320" cy="1468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1" strike="noStrike" spc="-1">
                <a:solidFill>
                  <a:srgbClr val="000000"/>
                </a:solidFill>
                <a:latin typeface="Calibri"/>
                <a:ea typeface="DejaVu Sans"/>
              </a:rPr>
              <a:t>Μέρος IΙΙ</a:t>
            </a:r>
            <a:endParaRPr lang="el-GR" sz="4400" b="0" strike="noStrike" spc="-1">
              <a:latin typeface="Arial"/>
            </a:endParaRPr>
          </a:p>
        </p:txBody>
      </p:sp>
      <p:sp>
        <p:nvSpPr>
          <p:cNvPr id="233" name="CustomShape 2"/>
          <p:cNvSpPr/>
          <p:nvPr/>
        </p:nvSpPr>
        <p:spPr>
          <a:xfrm>
            <a:off x="1371600" y="3886200"/>
            <a:ext cx="6399720" cy="1751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spcBef>
                <a:spcPts val="561"/>
              </a:spcBef>
            </a:pPr>
            <a:r>
              <a:rPr lang="el-GR" sz="3000" b="1" strike="noStrike" spc="-1">
                <a:solidFill>
                  <a:srgbClr val="000000"/>
                </a:solidFill>
                <a:latin typeface="Calibri"/>
                <a:ea typeface="DejaVu Sans"/>
              </a:rPr>
              <a:t>ΣΤΕ ΕΑ 54/2018</a:t>
            </a:r>
            <a:endParaRPr lang="el-GR" sz="3000" b="0" strike="noStrike" spc="-1">
              <a:latin typeface="Arial"/>
            </a:endParaRPr>
          </a:p>
          <a:p>
            <a:pPr algn="ctr">
              <a:lnSpc>
                <a:spcPct val="100000"/>
              </a:lnSpc>
              <a:spcBef>
                <a:spcPts val="561"/>
              </a:spcBef>
            </a:pPr>
            <a:r>
              <a:rPr lang="el-GR" sz="3000" b="1" strike="noStrike" spc="-1">
                <a:solidFill>
                  <a:srgbClr val="000000"/>
                </a:solidFill>
                <a:latin typeface="Calibri"/>
                <a:ea typeface="DejaVu Sans"/>
              </a:rPr>
              <a:t>οριοθέτηση αρμοδιότητας ΑΕΠΠ </a:t>
            </a:r>
            <a:endParaRPr lang="el-GR" sz="3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ΕΑ 54/2018</a:t>
            </a:r>
            <a:endParaRPr lang="el-GR" sz="4400" b="0" strike="noStrike" spc="-1">
              <a:latin typeface="Arial"/>
            </a:endParaRPr>
          </a:p>
        </p:txBody>
      </p:sp>
      <p:sp>
        <p:nvSpPr>
          <p:cNvPr id="235" name="CustomShape 2"/>
          <p:cNvSpPr/>
          <p:nvPr/>
        </p:nvSpPr>
        <p:spPr>
          <a:xfrm>
            <a:off x="410760" y="1268640"/>
            <a:ext cx="8228520" cy="5589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gn="just">
              <a:lnSpc>
                <a:spcPct val="100000"/>
              </a:lnSpc>
              <a:spcBef>
                <a:spcPts val="561"/>
              </a:spcBef>
              <a:buClr>
                <a:srgbClr val="000000"/>
              </a:buClr>
              <a:buSzPct val="45000"/>
              <a:buFont typeface="Wingdings" charset="2"/>
              <a:buChar char=""/>
            </a:pPr>
            <a:r>
              <a:rPr lang="el-GR" sz="2500" b="0" strike="noStrike" spc="-1">
                <a:solidFill>
                  <a:srgbClr val="000000"/>
                </a:solidFill>
                <a:latin typeface="Calibri"/>
                <a:ea typeface="DejaVu Sans"/>
              </a:rPr>
              <a:t>Ανοικτός ηλεκτρονικός διαγωνισμός Νοσοκομείου για προμήθεια ιατρικού οξυγόνου</a:t>
            </a:r>
            <a:endParaRPr lang="el-GR" sz="25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500" b="0" strike="noStrike" spc="-1">
                <a:solidFill>
                  <a:srgbClr val="000000"/>
                </a:solidFill>
                <a:latin typeface="Calibri"/>
                <a:ea typeface="Droid Sans Fallback"/>
              </a:rPr>
              <a:t>Όρος της διακήρυξης, </a:t>
            </a:r>
            <a:r>
              <a:rPr lang="el-GR" sz="2500" b="0" strike="noStrike" spc="-1">
                <a:solidFill>
                  <a:srgbClr val="000000"/>
                </a:solidFill>
                <a:latin typeface="Calibri"/>
                <a:ea typeface="DejaVu Sans"/>
              </a:rPr>
              <a:t>επί ποινή αποκλεισμού, αναφορικά με κατοχή άδειας κυκλοφορίας από τον ΕΟΦ</a:t>
            </a:r>
            <a:endParaRPr lang="el-GR" sz="25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500" b="0" strike="noStrike" spc="-1">
                <a:solidFill>
                  <a:srgbClr val="000000"/>
                </a:solidFill>
                <a:latin typeface="Calibri"/>
                <a:ea typeface="DejaVu Sans"/>
              </a:rPr>
              <a:t>Προδικαστική προσφυγή – ακύρωση όρου με απόφαση ΑΕΠΠ (14/2017 ΣΤ Κλιμακίου)</a:t>
            </a:r>
            <a:endParaRPr lang="el-GR" sz="25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500" b="0" strike="noStrike" spc="-1">
                <a:solidFill>
                  <a:srgbClr val="000000"/>
                </a:solidFill>
                <a:latin typeface="Calibri"/>
                <a:ea typeface="DejaVu Sans"/>
              </a:rPr>
              <a:t>Συμμόρφωση Αναθέτουσας, ματαίωση – επαναπροκήρυξη διαγωνισμού χωρίς τον όρο</a:t>
            </a:r>
            <a:endParaRPr lang="el-GR" sz="25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500" b="0" strike="noStrike" spc="-1">
                <a:solidFill>
                  <a:srgbClr val="000000"/>
                </a:solidFill>
                <a:latin typeface="Calibri"/>
                <a:ea typeface="DejaVu Sans"/>
              </a:rPr>
              <a:t>Προδικαστική από παρεμβαίνουσα στην πρώτη διαδικασία – δεκτή, ακύρωση παράλειψης,  συνέχιση του διαγωνισμού, επίμαχος όρος </a:t>
            </a:r>
            <a:r>
              <a:rPr lang="el-GR" sz="2500" b="0" strike="noStrike" spc="-1">
                <a:solidFill>
                  <a:srgbClr val="000000"/>
                </a:solidFill>
                <a:latin typeface="Calibri"/>
                <a:ea typeface="Khmer OS System"/>
              </a:rPr>
              <a:t>«</a:t>
            </a:r>
            <a:r>
              <a:rPr lang="el-GR" sz="2500" b="0" strike="noStrike" spc="-1">
                <a:solidFill>
                  <a:srgbClr val="000000"/>
                </a:solidFill>
                <a:latin typeface="Calibri"/>
                <a:ea typeface="DejaVu Sans"/>
              </a:rPr>
              <a:t>αναδρομικώς εγγεγραμμένος και συμπεριληφθείς στη διακήρυξη</a:t>
            </a:r>
            <a:r>
              <a:rPr lang="el-GR" sz="2500" b="0" strike="noStrike" spc="-1">
                <a:solidFill>
                  <a:srgbClr val="000000"/>
                </a:solidFill>
                <a:latin typeface="Calibri"/>
                <a:ea typeface="Khmer OS System"/>
              </a:rPr>
              <a:t>» (137/2017 ΣΤ Κλιμακίου)</a:t>
            </a:r>
            <a:endParaRPr lang="el-GR" sz="25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ΕΑ 54/2018</a:t>
            </a:r>
            <a:endParaRPr lang="el-GR" sz="4400" b="0" strike="noStrike" spc="-1">
              <a:latin typeface="Arial"/>
            </a:endParaRPr>
          </a:p>
        </p:txBody>
      </p:sp>
      <p:sp>
        <p:nvSpPr>
          <p:cNvPr id="237" name="CustomShape 2"/>
          <p:cNvSpPr/>
          <p:nvPr/>
        </p:nvSpPr>
        <p:spPr>
          <a:xfrm>
            <a:off x="410760" y="1268640"/>
            <a:ext cx="8228520" cy="5589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gn="just">
              <a:lnSpc>
                <a:spcPct val="100000"/>
              </a:lnSpc>
              <a:spcBef>
                <a:spcPts val="561"/>
              </a:spcBef>
              <a:buClr>
                <a:srgbClr val="000000"/>
              </a:buClr>
              <a:buSzPct val="45000"/>
              <a:buFont typeface="Wingdings" charset="2"/>
              <a:buChar char=""/>
            </a:pPr>
            <a:r>
              <a:rPr lang="el-GR" sz="2100" b="0" strike="noStrike" spc="-1">
                <a:solidFill>
                  <a:srgbClr val="000000"/>
                </a:solidFill>
                <a:latin typeface="Calibri"/>
                <a:ea typeface="DejaVu Sans"/>
              </a:rPr>
              <a:t>Σε περίπτωση αποδοχής της προδικαστικής προσφυγής, η ΑΕΠΠ ακυρώνει την προσβαλλόμενη πράξη της αναθέτουσας αρχής ή την επίδικη παράλειψή της και αναπέμπει την υπόθεση στην αναθέτουσα αρχή, προκειμένου η τελευταία να προβεί στην οφειλόμενη ενέργεια, συμμορφούμενη προς την απόφαση της ΑΕΠΠ, </a:t>
            </a:r>
            <a:r>
              <a:rPr lang="el-GR" sz="2100" b="1" strike="noStrike" spc="-1">
                <a:solidFill>
                  <a:srgbClr val="000000"/>
                </a:solidFill>
                <a:latin typeface="Calibri"/>
                <a:ea typeface="DejaVu Sans"/>
              </a:rPr>
              <a:t>η οποία δεν έχει εξουσία ούτε να τροποποιήσει την προσβαλλόμενη πράξη ούτε να προβεί η ίδια στην οφειλόμενη ενέργεια, καθ’ υποκατάσταση της αναθέτουσας αρχής.</a:t>
            </a:r>
            <a:endParaRPr lang="el-GR" sz="21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100" b="0" strike="noStrike" spc="-1">
                <a:solidFill>
                  <a:srgbClr val="000000"/>
                </a:solidFill>
                <a:latin typeface="Calibri"/>
                <a:ea typeface="DejaVu Sans"/>
              </a:rPr>
              <a:t>Σε περίπτωση, όπως η παρούσα, στην οποία η ΑΕΠΠ ακυρώνει την παράλειψη της αναθέτουσας αρχής να συμπεριλάβει στη διακήρυξη του διαγωνισμού συγκεκριμένο όρο σχετικά με τις προϋποθέσεις επιλογής του προμηθευτή, </a:t>
            </a:r>
            <a:r>
              <a:rPr lang="el-GR" sz="2100" b="1" strike="noStrike" spc="-1">
                <a:solidFill>
                  <a:srgbClr val="000000"/>
                </a:solidFill>
                <a:latin typeface="Calibri"/>
                <a:ea typeface="DejaVu Sans"/>
              </a:rPr>
              <a:t>η ΑΕΠΠ δεν μπορεί να προσθέσει τον όρο στη διακήρυξη ή να θεωρήσει τον όρο αυτό αναδρομικώς γεγραμμένο και συμπεριληφθέντα στη διακήρυξη </a:t>
            </a:r>
            <a:r>
              <a:rPr lang="el-GR" sz="2100" b="0" strike="noStrike" spc="-1">
                <a:solidFill>
                  <a:srgbClr val="000000"/>
                </a:solidFill>
                <a:latin typeface="Calibri"/>
                <a:ea typeface="DejaVu Sans"/>
              </a:rPr>
              <a:t>και, περαιτέρω, να διατάξει την εξακολούθηση της διαγωνιστικής διαδικασίας με βάση το ούτως αναμορφωθέν κατά την διάρκεια της εν λόγω διαδικασίας κανονιστικό πλαίσιο της διενέργειάς της. </a:t>
            </a:r>
            <a:endParaRPr lang="el-GR" sz="21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extShape 1"/>
          <p:cNvSpPr txBox="1"/>
          <p:nvPr/>
        </p:nvSpPr>
        <p:spPr>
          <a:xfrm>
            <a:off x="457200" y="273600"/>
            <a:ext cx="8228880" cy="1144440"/>
          </a:xfrm>
          <a:prstGeom prst="rect">
            <a:avLst/>
          </a:prstGeom>
          <a:noFill/>
          <a:ln>
            <a:noFill/>
          </a:ln>
        </p:spPr>
        <p:txBody>
          <a:bodyPr lIns="0" tIns="0" rIns="0" bIns="0" anchor="ctr"/>
          <a:lstStyle/>
          <a:p>
            <a:pPr algn="ctr">
              <a:lnSpc>
                <a:spcPct val="100000"/>
              </a:lnSpc>
            </a:pPr>
            <a:r>
              <a:rPr lang="el-GR" sz="4400" b="0" strike="noStrike" spc="-1">
                <a:solidFill>
                  <a:srgbClr val="000000"/>
                </a:solidFill>
                <a:latin typeface="Calibri"/>
                <a:ea typeface="DejaVu Sans"/>
              </a:rPr>
              <a:t>ΕΑ 54/2018</a:t>
            </a:r>
            <a:br/>
            <a:endParaRPr lang="el-GR" sz="4400" b="0" strike="noStrike" spc="-1">
              <a:solidFill>
                <a:srgbClr val="000000"/>
              </a:solidFill>
              <a:latin typeface="Arial"/>
            </a:endParaRPr>
          </a:p>
        </p:txBody>
      </p:sp>
      <p:sp>
        <p:nvSpPr>
          <p:cNvPr id="239" name="TextShape 2"/>
          <p:cNvSpPr txBox="1"/>
          <p:nvPr/>
        </p:nvSpPr>
        <p:spPr>
          <a:xfrm>
            <a:off x="457200" y="1124640"/>
            <a:ext cx="8228880" cy="5616360"/>
          </a:xfrm>
          <a:prstGeom prst="rect">
            <a:avLst/>
          </a:prstGeom>
          <a:noFill/>
          <a:ln>
            <a:noFill/>
          </a:ln>
        </p:spPr>
        <p:txBody>
          <a:bodyPr lIns="0" tIns="0" rIns="0" bIns="0" anchor="ctr"/>
          <a:lstStyle/>
          <a:p>
            <a:pPr marL="285840" indent="-285480" algn="just">
              <a:lnSpc>
                <a:spcPct val="100000"/>
              </a:lnSpc>
              <a:buClr>
                <a:srgbClr val="000000"/>
              </a:buClr>
              <a:buFont typeface="Arial"/>
              <a:buChar char="•"/>
            </a:pPr>
            <a:r>
              <a:rPr lang="el-GR" sz="2000" b="0" strike="noStrike" spc="-1">
                <a:latin typeface="Calibri"/>
              </a:rPr>
              <a:t>Οι διατάξεις των άρθρων 346, 365, 367 και 372 του ν. 4412/2016, συνδυαστικά ερμηνευόμενες, υπό το φως των προηγουμένων παραδοχών, της </a:t>
            </a:r>
            <a:r>
              <a:rPr lang="el-GR" sz="2000" b="1" strike="noStrike" spc="-1">
                <a:latin typeface="Calibri"/>
              </a:rPr>
              <a:t>ανάγκης ταχείας επίλυσης των διαφορών</a:t>
            </a:r>
            <a:r>
              <a:rPr lang="el-GR" sz="2000" b="0" strike="noStrike" spc="-1">
                <a:latin typeface="Calibri"/>
              </a:rPr>
              <a:t> που γεννώνται, στο πλαίσιο διαγωνισμών ανάθεσης δημόσιας σύμβασης, από τις αποφάσεις της ΑΕΠΠ, της συναφούς </a:t>
            </a:r>
            <a:r>
              <a:rPr lang="el-GR" sz="2000" b="1" strike="noStrike" spc="-1">
                <a:latin typeface="Calibri"/>
              </a:rPr>
              <a:t>αρχής του επικαίρου </a:t>
            </a:r>
            <a:r>
              <a:rPr lang="el-GR" sz="2000" b="0" strike="noStrike" spc="-1">
                <a:latin typeface="Calibri"/>
              </a:rPr>
              <a:t>της άσκησης κατά των αποφάσεων της ΑΕΠΠ του προβλεπόμενου στο νόμο ενδίκου βοηθήματος της αίτησης αναστολής εκτέλεσης και της </a:t>
            </a:r>
            <a:r>
              <a:rPr lang="el-GR" sz="2000" b="1" strike="noStrike" spc="-1">
                <a:latin typeface="Calibri"/>
              </a:rPr>
              <a:t>ανάγκης σταθερότητας των διοικητικών καταστάσεων </a:t>
            </a:r>
            <a:r>
              <a:rPr lang="el-GR" sz="2000" b="0" strike="noStrike" spc="-1">
                <a:latin typeface="Calibri"/>
              </a:rPr>
              <a:t>που προκύπτουν από τις εν λόγω αποφάσεις, εφόσον δεν έχουν προσβληθεί, εντός της οριζόμενης στο νόμο προθεσμίας, με αίτηση αναστολής εκτέλεσης, έχουν την έννοια ότι, σε υπόθεση όπως η παρούσα, εάν με απόφαση της ΑΕΠΠ γίνει δεκτή προσφυγή κατά όρου της διακήρυξης, σχετικού με τις προϋποθέσεις επιλογής του προμηθευτή, και απορριφθεί η υπέρ της νομιμότητας του όρου παρέμβαση τρίτου ενδιαφερόμενου, αυτός </a:t>
            </a:r>
            <a:r>
              <a:rPr lang="el-GR" sz="2000" b="1" strike="noStrike" spc="-1">
                <a:latin typeface="Calibri"/>
              </a:rPr>
              <a:t>ο τρίτος έχει δικαίωμα να ασκήσει αίτηση αναστολής εκτέλεσης ενώπιον του αρμοδίου δικαστηρίου κατά της απόφασης της ΑΕΠΠ, καθώς και κατά των πράξεων της αναθέτουσας αρχής που τυχόν εκδίδονται σε συμμόρφωση προς αυτήν</a:t>
            </a:r>
            <a:r>
              <a:rPr lang="el-GR" sz="2000" b="0" strike="noStrike" spc="-1">
                <a:latin typeface="Calibri"/>
              </a:rPr>
              <a:t>, οι οποίες, εν πάση περιπτώσει, λογίζονται ως συμπροσβαλλόμενες με την εν λόγω αίτηση, εφόσον έχουν εκδοθεί μέχρι τη συζήτησή της.</a:t>
            </a:r>
            <a:endParaRPr lang="el-GR" sz="2000" b="0" strike="noStrike" spc="-1">
              <a:latin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CustomShape 1"/>
          <p:cNvSpPr/>
          <p:nvPr/>
        </p:nvSpPr>
        <p:spPr>
          <a:xfrm>
            <a:off x="457200" y="274680"/>
            <a:ext cx="8228520" cy="45360"/>
          </a:xfrm>
          <a:prstGeom prst="rect">
            <a:avLst/>
          </a:prstGeom>
          <a:noFill/>
          <a:ln>
            <a:noFill/>
          </a:ln>
        </p:spPr>
        <p:style>
          <a:lnRef idx="0">
            <a:scrgbClr r="0" g="0" b="0"/>
          </a:lnRef>
          <a:fillRef idx="0">
            <a:scrgbClr r="0" g="0" b="0"/>
          </a:fillRef>
          <a:effectRef idx="0">
            <a:scrgbClr r="0" g="0" b="0"/>
          </a:effectRef>
          <a:fontRef idx="minor"/>
        </p:style>
      </p:sp>
      <p:sp>
        <p:nvSpPr>
          <p:cNvPr id="241" name="CustomShape 2"/>
          <p:cNvSpPr/>
          <p:nvPr/>
        </p:nvSpPr>
        <p:spPr>
          <a:xfrm>
            <a:off x="410760" y="274680"/>
            <a:ext cx="8228520" cy="6582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16000" indent="-215640" algn="just">
              <a:lnSpc>
                <a:spcPct val="100000"/>
              </a:lnSpc>
              <a:spcBef>
                <a:spcPts val="561"/>
              </a:spcBef>
              <a:buClr>
                <a:srgbClr val="000000"/>
              </a:buClr>
              <a:buSzPct val="45000"/>
              <a:buFont typeface="Wingdings" charset="2"/>
              <a:buChar char=""/>
            </a:pPr>
            <a:r>
              <a:rPr lang="el-GR" sz="2000" b="0" strike="noStrike" spc="-1">
                <a:solidFill>
                  <a:srgbClr val="000000"/>
                </a:solidFill>
                <a:latin typeface="Calibri"/>
                <a:ea typeface="DejaVu Sans"/>
              </a:rPr>
              <a:t>Εάν δεν ασκηθεί αίτηση αναστολής, η αναθέτουσα αρχή οφείλει, καταρχήν, να συμμορφωθεί προς την απόφαση της ΑΕΠΠ, η οποία, άλλωστε</a:t>
            </a:r>
            <a:r>
              <a:rPr lang="el-GR" sz="2000" b="1" u="sng" strike="noStrike" spc="-1">
                <a:solidFill>
                  <a:srgbClr val="000000"/>
                </a:solidFill>
                <a:uFillTx/>
                <a:latin typeface="Calibri"/>
                <a:ea typeface="DejaVu Sans"/>
              </a:rPr>
              <a:t>, δεσμεύει και την ίδια την ΑΕΠΠ</a:t>
            </a:r>
            <a:r>
              <a:rPr lang="el-GR" sz="2000" b="0" u="sng" strike="noStrike" spc="-1">
                <a:solidFill>
                  <a:srgbClr val="000000"/>
                </a:solidFill>
                <a:uFillTx/>
                <a:latin typeface="Calibri"/>
                <a:ea typeface="DejaVu Sans"/>
              </a:rPr>
              <a:t>, </a:t>
            </a:r>
            <a:r>
              <a:rPr lang="el-GR" sz="2000" b="1" u="sng" strike="noStrike" spc="-1">
                <a:solidFill>
                  <a:srgbClr val="000000"/>
                </a:solidFill>
                <a:uFillTx/>
                <a:latin typeface="Calibri"/>
                <a:ea typeface="DejaVu Sans"/>
              </a:rPr>
              <a:t>με εξαίρεση την περίπτωση που μεσολαβήσει μεταβολή του κρίσιμου νομοθετικού καθεστώτος, στο οποίο βασίσθηκε η απόφαση της ΑΕΠΠ. Τέτοια εξαίρεση δεν συντρέχει σε περίπτωση μεταβολής της ερμηνείας από την ΑΕΠΠ του εφαρμοστέου νομοθετικού καθεστώτος.</a:t>
            </a:r>
            <a:endParaRPr lang="el-GR" sz="2000" b="0" strike="noStrike" spc="-1">
              <a:latin typeface="Arial"/>
            </a:endParaRPr>
          </a:p>
          <a:p>
            <a:pPr marL="216000" indent="-215640" algn="just">
              <a:lnSpc>
                <a:spcPct val="100000"/>
              </a:lnSpc>
              <a:spcBef>
                <a:spcPts val="561"/>
              </a:spcBef>
              <a:buClr>
                <a:srgbClr val="000000"/>
              </a:buClr>
              <a:buSzPct val="45000"/>
              <a:buFont typeface="Wingdings" charset="2"/>
              <a:buChar char=""/>
            </a:pPr>
            <a:r>
              <a:rPr lang="el-GR" sz="2000" b="0" strike="noStrike" spc="-1">
                <a:solidFill>
                  <a:srgbClr val="000000"/>
                </a:solidFill>
                <a:latin typeface="Calibri"/>
                <a:ea typeface="DejaVu Sans"/>
              </a:rPr>
              <a:t>Η επαναδιακήρυξη του διαγωνισμού, στην οποία προβαίνει η αναθέτουσα αρχή στο πλαίσιο της συμμόρφωσής της προς τα κριθέντα από την ΑΕΠΠ, χωρίς τον όρο που ακυρώθηκε με την απόφαση της ΑΕΠΠ, κατά της οποίας δεν ασκήθηκε αίτηση αναστολής εκτέλεσης εντός της οριζόμενης στο νόμο προθεσμίας, </a:t>
            </a:r>
            <a:r>
              <a:rPr lang="el-GR" sz="2000" b="1" strike="noStrike" spc="-1">
                <a:solidFill>
                  <a:srgbClr val="000000"/>
                </a:solidFill>
                <a:latin typeface="Calibri"/>
                <a:ea typeface="DejaVu Sans"/>
              </a:rPr>
              <a:t>δεν μπορεί, κατά το μέρος της που δεν περιλαμβάνει τον επίμαχο όρο, να αμφισβητηθεί παραδεκτώς με προδικαστική προσφυγή</a:t>
            </a:r>
            <a:r>
              <a:rPr lang="el-GR" sz="2000" b="0" strike="noStrike" spc="-1">
                <a:solidFill>
                  <a:srgbClr val="000000"/>
                </a:solidFill>
                <a:latin typeface="Calibri"/>
                <a:ea typeface="DejaVu Sans"/>
              </a:rPr>
              <a:t>. Σε περίπτωση άσκησης τέτοιας (</a:t>
            </a:r>
            <a:r>
              <a:rPr lang="el-GR" sz="2000" b="0" u="sng" strike="noStrike" spc="-1">
                <a:solidFill>
                  <a:srgbClr val="000000"/>
                </a:solidFill>
                <a:uFillTx/>
                <a:latin typeface="Calibri"/>
                <a:ea typeface="DejaVu Sans"/>
              </a:rPr>
              <a:t>απαράδεκτης</a:t>
            </a:r>
            <a:r>
              <a:rPr lang="el-GR" sz="2000" b="0" strike="noStrike" spc="-1">
                <a:solidFill>
                  <a:srgbClr val="000000"/>
                </a:solidFill>
                <a:latin typeface="Calibri"/>
                <a:ea typeface="DejaVu Sans"/>
              </a:rPr>
              <a:t>) προδικαστικής προσφυγής από τον τρίτο παρεμβάντα, η ΑΕΠΠ υποχρεούται να την απορρίψει (εκτός κι αν συντρέχει η προαναφερόμενη εξαίρεση της οψιγενούς μεταβολής του κρίσιμου νομοθετικού καθεστώτος), δεδομένου, άλλωστε, ότι δεσμεύεται από την προηγούμενη απόφασή της και στερείται αρμοδιότητας να επανέλθει επί του νομικού ζητήματος (της νομιμότητας του επίμαχου όρου) που κρίθηκε με αυτήν.</a:t>
            </a:r>
            <a:endParaRPr lang="el-GR"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0" strike="noStrike" spc="-1">
                <a:solidFill>
                  <a:srgbClr val="000000"/>
                </a:solidFill>
                <a:latin typeface="Calibri"/>
                <a:ea typeface="DejaVu Sans"/>
              </a:rPr>
              <a:t>Συμπεράσματα</a:t>
            </a:r>
            <a:endParaRPr lang="el-GR" sz="4400" b="0" strike="noStrike" spc="-1">
              <a:latin typeface="Arial"/>
            </a:endParaRPr>
          </a:p>
        </p:txBody>
      </p:sp>
      <p:sp>
        <p:nvSpPr>
          <p:cNvPr id="243"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2000" algn="just">
              <a:lnSpc>
                <a:spcPct val="100000"/>
              </a:lnSpc>
              <a:spcBef>
                <a:spcPts val="641"/>
              </a:spcBef>
              <a:buClr>
                <a:srgbClr val="000000"/>
              </a:buClr>
              <a:buFont typeface="Arial"/>
              <a:buChar char="•"/>
            </a:pPr>
            <a:r>
              <a:rPr lang="el-GR" sz="3200" b="0" strike="noStrike" spc="-1">
                <a:solidFill>
                  <a:srgbClr val="000000"/>
                </a:solidFill>
                <a:latin typeface="Calibri"/>
                <a:ea typeface="DejaVu Sans"/>
              </a:rPr>
              <a:t>Καινοτόμο σύστημα εξέτασης προδικαστικών προσφυγών</a:t>
            </a:r>
            <a:endParaRPr lang="el-GR" sz="3200" b="0" strike="noStrike" spc="-1">
              <a:latin typeface="Arial"/>
            </a:endParaRPr>
          </a:p>
          <a:p>
            <a:pPr marL="343080" indent="-342000" algn="just">
              <a:lnSpc>
                <a:spcPct val="100000"/>
              </a:lnSpc>
              <a:spcBef>
                <a:spcPts val="641"/>
              </a:spcBef>
              <a:buClr>
                <a:srgbClr val="000000"/>
              </a:buClr>
              <a:buFont typeface="Arial"/>
              <a:buChar char="•"/>
            </a:pPr>
            <a:r>
              <a:rPr lang="el-GR" sz="3200" b="0" strike="noStrike" spc="-1">
                <a:solidFill>
                  <a:srgbClr val="000000"/>
                </a:solidFill>
                <a:latin typeface="Calibri"/>
                <a:ea typeface="DejaVu Sans"/>
              </a:rPr>
              <a:t>Επιτάχυνση διαδικασίας, βελτίωση της αποτελεσματικότητας του συστήματος έννομης προστασίας, ασφάλεια δικαίου</a:t>
            </a:r>
            <a:endParaRPr lang="el-GR" sz="3200" b="0" strike="noStrike" spc="-1">
              <a:latin typeface="Arial"/>
            </a:endParaRPr>
          </a:p>
          <a:p>
            <a:pPr marL="343080" indent="-342000" algn="just">
              <a:lnSpc>
                <a:spcPct val="100000"/>
              </a:lnSpc>
              <a:spcBef>
                <a:spcPts val="641"/>
              </a:spcBef>
              <a:buClr>
                <a:srgbClr val="000000"/>
              </a:buClr>
              <a:buFont typeface="Arial"/>
              <a:buChar char="•"/>
            </a:pPr>
            <a:r>
              <a:rPr lang="el-GR" sz="3200" b="0" strike="noStrike" spc="-1">
                <a:solidFill>
                  <a:srgbClr val="000000"/>
                </a:solidFill>
                <a:latin typeface="Calibri"/>
                <a:ea typeface="DejaVu Sans"/>
              </a:rPr>
              <a:t>Νομική θεμελίωση αποφάσεων, τήρηση προθεσμιών </a:t>
            </a:r>
            <a:endParaRPr lang="el-GR" sz="3200" b="0" strike="noStrike" spc="-1">
              <a:latin typeface="Arial"/>
            </a:endParaRPr>
          </a:p>
          <a:p>
            <a:pPr marL="343080" indent="-342000" algn="just">
              <a:lnSpc>
                <a:spcPct val="100000"/>
              </a:lnSpc>
              <a:spcBef>
                <a:spcPts val="641"/>
              </a:spcBef>
              <a:buClr>
                <a:srgbClr val="000000"/>
              </a:buClr>
              <a:buFont typeface="Arial"/>
              <a:buChar char="•"/>
            </a:pPr>
            <a:r>
              <a:rPr lang="el-GR" sz="3200" b="0" strike="noStrike" spc="-1">
                <a:solidFill>
                  <a:srgbClr val="000000"/>
                </a:solidFill>
                <a:latin typeface="Calibri"/>
                <a:ea typeface="DejaVu Sans"/>
              </a:rPr>
              <a:t>Υποστελέχωση της Αρχής, ελλιπής γραμματειακή υποστήριξη, αντιφατικές αποφάσεις Κλιμακίων</a:t>
            </a:r>
            <a:endParaRPr lang="el-GR" sz="3200" b="0" strike="noStrike" spc="-1">
              <a:latin typeface="Arial"/>
            </a:endParaRPr>
          </a:p>
          <a:p>
            <a:pPr algn="just">
              <a:lnSpc>
                <a:spcPct val="100000"/>
              </a:lnSpc>
              <a:spcBef>
                <a:spcPts val="641"/>
              </a:spcBef>
            </a:pPr>
            <a:endParaRPr lang="el-GR" sz="3200" b="0" strike="noStrike" spc="-1">
              <a:latin typeface="Arial"/>
            </a:endParaRPr>
          </a:p>
          <a:p>
            <a:pPr>
              <a:lnSpc>
                <a:spcPct val="100000"/>
              </a:lnSpc>
              <a:spcBef>
                <a:spcPts val="641"/>
              </a:spcBef>
            </a:pPr>
            <a:endParaRPr lang="el-GR"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CustomShape 1"/>
          <p:cNvSpPr/>
          <p:nvPr/>
        </p:nvSpPr>
        <p:spPr>
          <a:xfrm>
            <a:off x="685800" y="2130480"/>
            <a:ext cx="7771320" cy="1468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1" strike="noStrike" spc="-1">
                <a:solidFill>
                  <a:srgbClr val="000000"/>
                </a:solidFill>
                <a:latin typeface="Calibri"/>
                <a:ea typeface="DejaVu Sans"/>
              </a:rPr>
              <a:t>Μέρος I</a:t>
            </a:r>
            <a:endParaRPr lang="el-GR" sz="4400" b="0" strike="noStrike" spc="-1">
              <a:latin typeface="Arial"/>
            </a:endParaRPr>
          </a:p>
        </p:txBody>
      </p:sp>
      <p:sp>
        <p:nvSpPr>
          <p:cNvPr id="195" name="CustomShape 2"/>
          <p:cNvSpPr/>
          <p:nvPr/>
        </p:nvSpPr>
        <p:spPr>
          <a:xfrm>
            <a:off x="1371600" y="3886200"/>
            <a:ext cx="6399720" cy="1751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641"/>
              </a:spcBef>
            </a:pPr>
            <a:r>
              <a:rPr lang="el-GR" sz="3200" b="1" strike="noStrike" spc="-1">
                <a:solidFill>
                  <a:srgbClr val="000000"/>
                </a:solidFill>
                <a:latin typeface="Calibri"/>
                <a:ea typeface="DejaVu Sans"/>
              </a:rPr>
              <a:t>Α. Εννοιολογικές επισημάνσεις</a:t>
            </a:r>
            <a:endParaRPr lang="el-GR" sz="3200" b="0" strike="noStrike" spc="-1">
              <a:latin typeface="Arial"/>
            </a:endParaRPr>
          </a:p>
          <a:p>
            <a:pPr>
              <a:lnSpc>
                <a:spcPct val="100000"/>
              </a:lnSpc>
              <a:spcBef>
                <a:spcPts val="641"/>
              </a:spcBef>
            </a:pPr>
            <a:r>
              <a:rPr lang="el-GR" sz="3200" b="1" strike="noStrike" spc="-1">
                <a:solidFill>
                  <a:srgbClr val="000000"/>
                </a:solidFill>
                <a:latin typeface="Calibri"/>
                <a:ea typeface="DejaVu Sans"/>
              </a:rPr>
              <a:t>Β. Διαχρονικό Δίκαιο</a:t>
            </a:r>
            <a:endParaRPr lang="el-GR"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0" strike="noStrike" spc="-1">
                <a:solidFill>
                  <a:srgbClr val="000000"/>
                </a:solidFill>
                <a:latin typeface="Calibri"/>
                <a:ea typeface="DejaVu Sans"/>
              </a:rPr>
              <a:t>Εννοιολογικές επισημάνσεις</a:t>
            </a:r>
            <a:endParaRPr lang="el-GR" sz="4400" b="0" strike="noStrike" spc="-1">
              <a:latin typeface="Arial"/>
            </a:endParaRPr>
          </a:p>
        </p:txBody>
      </p:sp>
      <p:sp>
        <p:nvSpPr>
          <p:cNvPr id="197" name="CustomShape 2"/>
          <p:cNvSpPr/>
          <p:nvPr/>
        </p:nvSpPr>
        <p:spPr>
          <a:xfrm>
            <a:off x="457200" y="1340640"/>
            <a:ext cx="8228520" cy="525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561"/>
              </a:spcBef>
            </a:pPr>
            <a:r>
              <a:rPr lang="el-GR" sz="2800" b="1" u="sng" strike="noStrike" spc="-1">
                <a:solidFill>
                  <a:srgbClr val="000000"/>
                </a:solidFill>
                <a:uFillTx/>
                <a:latin typeface="Calibri"/>
                <a:ea typeface="DejaVu Sans"/>
              </a:rPr>
              <a:t>Α. Διοικητική Σύμβαση</a:t>
            </a:r>
            <a:endParaRPr lang="el-GR" sz="2800" b="0" strike="noStrike" spc="-1">
              <a:latin typeface="Arial"/>
            </a:endParaRPr>
          </a:p>
          <a:p>
            <a:pPr marL="343080" indent="-342000">
              <a:lnSpc>
                <a:spcPct val="100000"/>
              </a:lnSpc>
              <a:spcBef>
                <a:spcPts val="561"/>
              </a:spcBef>
              <a:buClr>
                <a:srgbClr val="000000"/>
              </a:buClr>
              <a:buFont typeface="Arial"/>
              <a:buChar char="•"/>
            </a:pPr>
            <a:r>
              <a:rPr lang="el-GR" sz="2800" b="0" strike="noStrike" spc="-1">
                <a:solidFill>
                  <a:srgbClr val="000000"/>
                </a:solidFill>
                <a:latin typeface="Calibri"/>
                <a:ea typeface="DejaVu Sans"/>
              </a:rPr>
              <a:t>Συμβαλλόμενο μέρος το Κράτος ή νπδδ</a:t>
            </a:r>
            <a:endParaRPr lang="el-GR" sz="2800" b="0" strike="noStrike" spc="-1">
              <a:latin typeface="Arial"/>
            </a:endParaRPr>
          </a:p>
          <a:p>
            <a:pPr marL="343080" indent="-342000">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Δημόσιος σκοπός</a:t>
            </a:r>
            <a:endParaRPr lang="el-GR" sz="2800" b="0" strike="noStrike" spc="-1">
              <a:latin typeface="Arial"/>
            </a:endParaRPr>
          </a:p>
          <a:p>
            <a:pPr marL="343080" indent="-342000">
              <a:lnSpc>
                <a:spcPct val="100000"/>
              </a:lnSpc>
              <a:spcBef>
                <a:spcPts val="561"/>
              </a:spcBef>
              <a:buClr>
                <a:srgbClr val="000000"/>
              </a:buClr>
              <a:buFont typeface="Arial"/>
              <a:buChar char="•"/>
            </a:pPr>
            <a:r>
              <a:rPr lang="el-GR" sz="2800" b="0" strike="noStrike" spc="-1">
                <a:solidFill>
                  <a:srgbClr val="000000"/>
                </a:solidFill>
                <a:latin typeface="Calibri"/>
                <a:ea typeface="DejaVu Sans"/>
              </a:rPr>
              <a:t>Υπερέχουσα θέση</a:t>
            </a:r>
            <a:endParaRPr lang="el-GR" sz="2800" b="0" strike="noStrike" spc="-1">
              <a:latin typeface="Arial"/>
            </a:endParaRPr>
          </a:p>
          <a:p>
            <a:pPr marL="720">
              <a:lnSpc>
                <a:spcPct val="100000"/>
              </a:lnSpc>
              <a:spcBef>
                <a:spcPts val="561"/>
              </a:spcBef>
            </a:pPr>
            <a:r>
              <a:rPr lang="el-GR" sz="2800" b="1" u="sng" strike="noStrike" spc="-1">
                <a:solidFill>
                  <a:srgbClr val="000000"/>
                </a:solidFill>
                <a:uFillTx/>
                <a:latin typeface="Calibri"/>
                <a:ea typeface="DejaVu Sans"/>
              </a:rPr>
              <a:t>Β. Ιδιωτική Σύμβαση</a:t>
            </a:r>
            <a:endParaRPr lang="el-GR" sz="2800" b="0" strike="noStrike" spc="-1">
              <a:latin typeface="Arial"/>
            </a:endParaRPr>
          </a:p>
          <a:p>
            <a:pPr algn="just">
              <a:lnSpc>
                <a:spcPct val="100000"/>
              </a:lnSpc>
              <a:spcBef>
                <a:spcPts val="561"/>
              </a:spcBef>
            </a:pPr>
            <a:r>
              <a:rPr lang="el-GR" sz="2800" b="1" u="sng" strike="noStrike" spc="-1">
                <a:solidFill>
                  <a:srgbClr val="000000"/>
                </a:solidFill>
                <a:uFillTx/>
                <a:latin typeface="Calibri"/>
                <a:ea typeface="DejaVu Sans"/>
              </a:rPr>
              <a:t>Γ. Δημόσια Σύμβαση</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Αντικείμενο: έργα, προμήθειες, υπηρεσίες</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Συμβαλλόμενο μέρος: Κράτος, ΟΤΑ, οργανισμοί δημοσίου δικαίου </a:t>
            </a:r>
            <a:endParaRPr lang="el-GR" sz="2800" b="0" strike="noStrike" spc="-1">
              <a:latin typeface="Arial"/>
            </a:endParaRPr>
          </a:p>
          <a:p>
            <a:pPr marL="343080" indent="-342000" algn="just">
              <a:lnSpc>
                <a:spcPct val="100000"/>
              </a:lnSpc>
              <a:spcBef>
                <a:spcPts val="561"/>
              </a:spcBef>
              <a:buClr>
                <a:srgbClr val="000000"/>
              </a:buClr>
              <a:buFont typeface="Arial"/>
              <a:buChar char="•"/>
            </a:pPr>
            <a:r>
              <a:rPr lang="el-GR" sz="2800" b="0" strike="noStrike" spc="-1">
                <a:solidFill>
                  <a:srgbClr val="000000"/>
                </a:solidFill>
                <a:latin typeface="Calibri"/>
                <a:ea typeface="DejaVu Sans"/>
              </a:rPr>
              <a:t>Κατώφλια</a:t>
            </a:r>
            <a:endParaRPr lang="el-GR" sz="2800" b="0" strike="noStrike" spc="-1">
              <a:latin typeface="Arial"/>
            </a:endParaRPr>
          </a:p>
          <a:p>
            <a:pPr algn="just">
              <a:lnSpc>
                <a:spcPct val="100000"/>
              </a:lnSpc>
              <a:spcBef>
                <a:spcPts val="581"/>
              </a:spcBef>
            </a:pPr>
            <a:endParaRPr lang="el-GR" sz="28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el-GR" sz="4400" b="0" strike="noStrike" spc="-1">
                <a:solidFill>
                  <a:srgbClr val="000000"/>
                </a:solidFill>
                <a:latin typeface="Calibri"/>
                <a:ea typeface="DejaVu Sans"/>
              </a:rPr>
              <a:t>Εννοιολογικές επισημάνσεις</a:t>
            </a:r>
            <a:endParaRPr lang="el-GR" sz="4400" b="0" strike="noStrike" spc="-1">
              <a:latin typeface="Arial"/>
            </a:endParaRPr>
          </a:p>
        </p:txBody>
      </p:sp>
      <p:sp>
        <p:nvSpPr>
          <p:cNvPr id="199" name="CustomShape 2"/>
          <p:cNvSpPr/>
          <p:nvPr/>
        </p:nvSpPr>
        <p:spPr>
          <a:xfrm>
            <a:off x="457200" y="1340640"/>
            <a:ext cx="8228520" cy="525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spcBef>
                <a:spcPts val="581"/>
              </a:spcBef>
            </a:pPr>
            <a:r>
              <a:rPr lang="el-GR" sz="2900" b="1" strike="noStrike" spc="-1">
                <a:solidFill>
                  <a:srgbClr val="000000"/>
                </a:solidFill>
                <a:latin typeface="Calibri"/>
                <a:ea typeface="DejaVu Sans"/>
              </a:rPr>
              <a:t>Προσυμβατικό στάδιο</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Σύνολο διοικητικών πράξεων που σχετίζονται με την προπαρασκευή και κατάρτιση της σύμβασης</a:t>
            </a:r>
            <a:endParaRPr lang="el-GR" sz="2900" b="0" strike="noStrike" spc="-1">
              <a:latin typeface="Arial"/>
            </a:endParaRPr>
          </a:p>
          <a:p>
            <a:pPr marL="720">
              <a:lnSpc>
                <a:spcPct val="100000"/>
              </a:lnSpc>
              <a:spcBef>
                <a:spcPts val="581"/>
              </a:spcBef>
            </a:pP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Σύνθετη διοικητική ενέργεια (προκήρυξη-κατακύρωση)</a:t>
            </a:r>
            <a:endParaRPr lang="el-GR" sz="2900" b="0" strike="noStrike" spc="-1">
              <a:latin typeface="Arial"/>
            </a:endParaRPr>
          </a:p>
          <a:p>
            <a:pPr>
              <a:lnSpc>
                <a:spcPct val="100000"/>
              </a:lnSpc>
              <a:spcBef>
                <a:spcPts val="581"/>
              </a:spcBef>
            </a:pP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u="sng" strike="noStrike" spc="-1">
                <a:solidFill>
                  <a:srgbClr val="000000"/>
                </a:solidFill>
                <a:uFillTx/>
                <a:latin typeface="Calibri"/>
                <a:ea typeface="DejaVu Sans"/>
              </a:rPr>
              <a:t>Αρχή του επικαίρου</a:t>
            </a:r>
            <a:r>
              <a:rPr lang="el-GR" sz="2900" b="0" strike="noStrike" spc="-1">
                <a:solidFill>
                  <a:srgbClr val="000000"/>
                </a:solidFill>
                <a:latin typeface="Calibri"/>
                <a:ea typeface="DejaVu Sans"/>
              </a:rPr>
              <a:t> (ΕΑ επί ΑΜ 275/2018, 173/2017, 270/2014, ΔEE, απόφαση της 8ης Μαΐου 2014, C-161/13, Idrodinamica Spurgo Velox srl κ.λπ.)</a:t>
            </a:r>
            <a:endParaRPr lang="el-GR" sz="2900" b="0" strike="noStrike" spc="-1">
              <a:latin typeface="Arial"/>
            </a:endParaRPr>
          </a:p>
          <a:p>
            <a:pPr marL="720">
              <a:lnSpc>
                <a:spcPct val="100000"/>
              </a:lnSpc>
              <a:spcBef>
                <a:spcPts val="581"/>
              </a:spcBef>
            </a:pPr>
            <a:endParaRPr lang="el-GR" sz="2900" b="0" strike="noStrike" spc="-1">
              <a:latin typeface="Arial"/>
            </a:endParaRPr>
          </a:p>
          <a:p>
            <a:pPr marL="720">
              <a:lnSpc>
                <a:spcPct val="100000"/>
              </a:lnSpc>
              <a:spcBef>
                <a:spcPts val="581"/>
              </a:spcBef>
            </a:pPr>
            <a:endParaRPr lang="el-GR" sz="2900" b="0" strike="noStrike" spc="-1">
              <a:latin typeface="Arial"/>
            </a:endParaRPr>
          </a:p>
          <a:p>
            <a:pPr>
              <a:lnSpc>
                <a:spcPct val="100000"/>
              </a:lnSpc>
              <a:spcBef>
                <a:spcPts val="581"/>
              </a:spcBef>
            </a:pPr>
            <a:endParaRPr lang="el-GR" sz="2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TextShape 1"/>
          <p:cNvSpPr txBox="1"/>
          <p:nvPr/>
        </p:nvSpPr>
        <p:spPr>
          <a:xfrm>
            <a:off x="457200" y="273600"/>
            <a:ext cx="8228880" cy="1144440"/>
          </a:xfrm>
          <a:prstGeom prst="rect">
            <a:avLst/>
          </a:prstGeom>
          <a:noFill/>
          <a:ln>
            <a:noFill/>
          </a:ln>
        </p:spPr>
        <p:txBody>
          <a:bodyPr lIns="0" tIns="0" rIns="0" bIns="0" anchor="ctr"/>
          <a:lstStyle/>
          <a:p>
            <a:pPr algn="ctr">
              <a:lnSpc>
                <a:spcPct val="100000"/>
              </a:lnSpc>
            </a:pPr>
            <a:r>
              <a:rPr lang="el-GR" sz="4400" b="0" strike="noStrike" spc="-1">
                <a:solidFill>
                  <a:srgbClr val="000000"/>
                </a:solidFill>
                <a:latin typeface="Calibri"/>
                <a:ea typeface="DejaVu Sans"/>
              </a:rPr>
              <a:t>Εννοιολογικές επισημάνσεις</a:t>
            </a:r>
            <a:br/>
            <a:endParaRPr lang="el-GR" sz="4400" b="0" strike="noStrike" spc="-1">
              <a:solidFill>
                <a:srgbClr val="000000"/>
              </a:solidFill>
              <a:latin typeface="Arial"/>
            </a:endParaRPr>
          </a:p>
        </p:txBody>
      </p:sp>
      <p:sp>
        <p:nvSpPr>
          <p:cNvPr id="201" name="TextShape 2"/>
          <p:cNvSpPr txBox="1"/>
          <p:nvPr/>
        </p:nvSpPr>
        <p:spPr>
          <a:xfrm>
            <a:off x="555120" y="2160000"/>
            <a:ext cx="8228880" cy="3976920"/>
          </a:xfrm>
          <a:prstGeom prst="rect">
            <a:avLst/>
          </a:prstGeom>
          <a:noFill/>
          <a:ln>
            <a:noFill/>
          </a:ln>
        </p:spPr>
        <p:txBody>
          <a:bodyPr lIns="0" tIns="0" rIns="0" bIns="0" anchor="ctr"/>
          <a:lstStyle/>
          <a:p>
            <a:pPr>
              <a:lnSpc>
                <a:spcPct val="100000"/>
              </a:lnSpc>
              <a:spcBef>
                <a:spcPts val="581"/>
              </a:spcBef>
            </a:pPr>
            <a:endParaRPr lang="el-GR" sz="3200" b="0" strike="noStrike" spc="-1">
              <a:latin typeface="Arial"/>
            </a:endParaRPr>
          </a:p>
          <a:p>
            <a:pPr>
              <a:lnSpc>
                <a:spcPct val="100000"/>
              </a:lnSpc>
              <a:spcBef>
                <a:spcPts val="581"/>
              </a:spcBef>
            </a:pPr>
            <a:endParaRPr lang="el-GR" sz="3200" b="0" strike="noStrike" spc="-1">
              <a:latin typeface="Arial"/>
            </a:endParaRPr>
          </a:p>
          <a:p>
            <a:pPr>
              <a:lnSpc>
                <a:spcPct val="100000"/>
              </a:lnSpc>
              <a:spcBef>
                <a:spcPts val="581"/>
              </a:spcBef>
            </a:pPr>
            <a:endParaRPr lang="el-GR" sz="3200" b="0" strike="noStrike" spc="-1">
              <a:latin typeface="Arial"/>
            </a:endParaRPr>
          </a:p>
          <a:p>
            <a:pPr>
              <a:lnSpc>
                <a:spcPct val="100000"/>
              </a:lnSpc>
              <a:spcBef>
                <a:spcPts val="581"/>
              </a:spcBef>
            </a:pPr>
            <a:endParaRPr lang="el-GR" sz="3200" b="0" strike="noStrike" spc="-1">
              <a:latin typeface="Arial"/>
            </a:endParaRPr>
          </a:p>
          <a:p>
            <a:pPr>
              <a:lnSpc>
                <a:spcPct val="100000"/>
              </a:lnSpc>
              <a:spcBef>
                <a:spcPts val="581"/>
              </a:spcBef>
            </a:pPr>
            <a:endParaRPr lang="el-GR" sz="3200" b="0" strike="noStrike" spc="-1">
              <a:latin typeface="Arial"/>
            </a:endParaRPr>
          </a:p>
          <a:p>
            <a:pPr>
              <a:lnSpc>
                <a:spcPct val="100000"/>
              </a:lnSpc>
              <a:spcBef>
                <a:spcPts val="581"/>
              </a:spcBef>
            </a:pPr>
            <a:r>
              <a:rPr lang="el-GR" sz="2900" b="1" strike="noStrike" spc="-1">
                <a:solidFill>
                  <a:srgbClr val="000000"/>
                </a:solidFill>
                <a:latin typeface="Calibri"/>
                <a:ea typeface="DejaVu Sans"/>
              </a:rPr>
              <a:t>Προσυμβατικός έλεγχος Ελεγκτικού Συνεδρίου</a:t>
            </a:r>
            <a:endParaRPr lang="el-GR" sz="2900" b="0" strike="noStrike" spc="-1">
              <a:latin typeface="Arial"/>
            </a:endParaRPr>
          </a:p>
          <a:p>
            <a:pPr>
              <a:lnSpc>
                <a:spcPct val="100000"/>
              </a:lnSpc>
              <a:spcBef>
                <a:spcPts val="581"/>
              </a:spcBef>
            </a:pPr>
            <a:endParaRPr lang="el-GR" sz="2900" b="0" strike="noStrike" spc="-1">
              <a:latin typeface="Arial"/>
            </a:endParaRPr>
          </a:p>
          <a:p>
            <a:pPr>
              <a:lnSpc>
                <a:spcPct val="100000"/>
              </a:lnSpc>
              <a:spcBef>
                <a:spcPts val="581"/>
              </a:spcBef>
            </a:pPr>
            <a:r>
              <a:rPr lang="el-GR" sz="2900" b="1" strike="noStrike" spc="-1">
                <a:solidFill>
                  <a:srgbClr val="000000"/>
                </a:solidFill>
                <a:latin typeface="Calibri"/>
                <a:ea typeface="DejaVu Sans"/>
              </a:rPr>
              <a:t>Ενιαία Ανεξάρτητη Αρχή Δημοσίων Συμβάσεων – ΕΑΑΔΗΣΥ (ν. 4013/2011)</a:t>
            </a:r>
            <a:endParaRPr lang="el-GR" sz="2900" b="0" strike="noStrike" spc="-1">
              <a:latin typeface="Arial"/>
            </a:endParaRPr>
          </a:p>
          <a:p>
            <a:pPr>
              <a:lnSpc>
                <a:spcPct val="100000"/>
              </a:lnSpc>
              <a:spcBef>
                <a:spcPts val="581"/>
              </a:spcBef>
            </a:pPr>
            <a:endParaRPr lang="el-GR" sz="2900" b="0" strike="noStrike" spc="-1">
              <a:latin typeface="Arial"/>
            </a:endParaRPr>
          </a:p>
          <a:p>
            <a:pPr>
              <a:lnSpc>
                <a:spcPct val="100000"/>
              </a:lnSpc>
              <a:spcBef>
                <a:spcPts val="581"/>
              </a:spcBef>
            </a:pPr>
            <a:endParaRPr lang="el-GR" sz="2900" b="0" strike="noStrike" spc="-1">
              <a:latin typeface="Arial"/>
            </a:endParaRPr>
          </a:p>
          <a:p>
            <a:pPr>
              <a:lnSpc>
                <a:spcPct val="100000"/>
              </a:lnSpc>
              <a:spcBef>
                <a:spcPts val="581"/>
              </a:spcBef>
            </a:pPr>
            <a:endParaRPr lang="el-GR" sz="2900" b="0" strike="noStrike" spc="-1">
              <a:latin typeface="Arial"/>
            </a:endParaRPr>
          </a:p>
          <a:p>
            <a:pPr>
              <a:lnSpc>
                <a:spcPct val="100000"/>
              </a:lnSpc>
              <a:spcBef>
                <a:spcPts val="581"/>
              </a:spcBef>
            </a:pPr>
            <a:endParaRPr lang="el-GR" sz="2900" b="0" strike="noStrike" spc="-1">
              <a:latin typeface="Arial"/>
            </a:endParaRPr>
          </a:p>
          <a:p>
            <a:pPr>
              <a:lnSpc>
                <a:spcPct val="100000"/>
              </a:lnSpc>
              <a:spcBef>
                <a:spcPts val="581"/>
              </a:spcBef>
            </a:pPr>
            <a:endParaRPr lang="el-GR" sz="2900" b="0" strike="noStrike" spc="-1">
              <a:latin typeface="Arial"/>
            </a:endParaRPr>
          </a:p>
          <a:p>
            <a:pPr>
              <a:lnSpc>
                <a:spcPct val="100000"/>
              </a:lnSpc>
              <a:spcBef>
                <a:spcPts val="581"/>
              </a:spcBef>
            </a:pPr>
            <a:endParaRPr lang="el-GR" sz="2900" b="0" strike="noStrike" spc="-1">
              <a:latin typeface="Arial"/>
            </a:endParaRPr>
          </a:p>
          <a:p>
            <a:pPr marL="457200" indent="-456840">
              <a:lnSpc>
                <a:spcPct val="100000"/>
              </a:lnSpc>
              <a:spcBef>
                <a:spcPts val="581"/>
              </a:spcBef>
              <a:buClr>
                <a:srgbClr val="000000"/>
              </a:buClr>
              <a:buFont typeface="Arial"/>
              <a:buChar char="•"/>
            </a:pPr>
            <a:r>
              <a:rPr lang="el-GR" sz="2900" b="1" strike="noStrike" spc="-1">
                <a:solidFill>
                  <a:srgbClr val="000000"/>
                </a:solidFill>
                <a:latin typeface="Calibri"/>
                <a:ea typeface="DejaVu Sans"/>
              </a:rPr>
              <a:t> </a:t>
            </a:r>
            <a:endParaRPr lang="el-GR" sz="2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Διαχρονικό Δίκαιο</a:t>
            </a:r>
            <a:endParaRPr lang="el-GR" sz="4400" b="0" strike="noStrike" spc="-1">
              <a:latin typeface="Arial"/>
            </a:endParaRPr>
          </a:p>
        </p:txBody>
      </p:sp>
      <p:sp>
        <p:nvSpPr>
          <p:cNvPr id="203" name="CustomShape 2"/>
          <p:cNvSpPr/>
          <p:nvPr/>
        </p:nvSpPr>
        <p:spPr>
          <a:xfrm>
            <a:off x="457200" y="1600200"/>
            <a:ext cx="8228520" cy="4996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67500" lnSpcReduction="20000"/>
          </a:bodyPr>
          <a:lstStyle/>
          <a:p>
            <a:pPr algn="just">
              <a:lnSpc>
                <a:spcPct val="100000"/>
              </a:lnSpc>
              <a:spcBef>
                <a:spcPts val="641"/>
              </a:spcBef>
            </a:pPr>
            <a:r>
              <a:rPr lang="el-GR" sz="4100" b="1" u="sng" strike="noStrike" spc="-1">
                <a:solidFill>
                  <a:srgbClr val="000000"/>
                </a:solidFill>
                <a:uFillTx/>
                <a:latin typeface="Calibri"/>
                <a:ea typeface="DejaVu Sans"/>
              </a:rPr>
              <a:t>Δικονομικές Οδηγίες </a:t>
            </a:r>
            <a:endParaRPr lang="el-GR" sz="4100" b="0" strike="noStrike" spc="-1">
              <a:latin typeface="Arial"/>
            </a:endParaRPr>
          </a:p>
          <a:p>
            <a:pPr algn="just">
              <a:lnSpc>
                <a:spcPct val="100000"/>
              </a:lnSpc>
              <a:spcBef>
                <a:spcPts val="641"/>
              </a:spcBef>
            </a:pPr>
            <a:r>
              <a:rPr lang="el-GR" sz="4100" b="1" strike="noStrike" spc="-1">
                <a:solidFill>
                  <a:srgbClr val="000000"/>
                </a:solidFill>
                <a:latin typeface="Calibri"/>
                <a:ea typeface="DejaVu Sans"/>
              </a:rPr>
              <a:t>89/665/ΕΟΚ  - μεταφορά με ν. 2522/1997 (μετά τη C-236/95)</a:t>
            </a:r>
            <a:endParaRPr lang="el-GR" sz="4100" b="0" strike="noStrike" spc="-1">
              <a:latin typeface="Arial"/>
            </a:endParaRPr>
          </a:p>
          <a:p>
            <a:pPr marL="343080" indent="-342000" algn="just">
              <a:lnSpc>
                <a:spcPct val="100000"/>
              </a:lnSpc>
              <a:spcBef>
                <a:spcPts val="641"/>
              </a:spcBef>
              <a:buClr>
                <a:srgbClr val="000000"/>
              </a:buClr>
              <a:buFont typeface="Arial"/>
              <a:buChar char="•"/>
            </a:pPr>
            <a:r>
              <a:rPr lang="el-GR" sz="4100" b="0" strike="noStrike" spc="-1">
                <a:solidFill>
                  <a:srgbClr val="000000"/>
                </a:solidFill>
                <a:latin typeface="Calibri"/>
                <a:ea typeface="DejaVu Sans"/>
              </a:rPr>
              <a:t>93/87/ΕΟΚ – έργα</a:t>
            </a:r>
            <a:endParaRPr lang="el-GR" sz="4100" b="0" strike="noStrike" spc="-1">
              <a:latin typeface="Arial"/>
            </a:endParaRPr>
          </a:p>
          <a:p>
            <a:pPr marL="343080" indent="-342000" algn="just">
              <a:lnSpc>
                <a:spcPct val="100000"/>
              </a:lnSpc>
              <a:spcBef>
                <a:spcPts val="641"/>
              </a:spcBef>
              <a:buClr>
                <a:srgbClr val="000000"/>
              </a:buClr>
              <a:buFont typeface="Arial"/>
              <a:buChar char="•"/>
            </a:pPr>
            <a:r>
              <a:rPr lang="el-GR" sz="4100" b="0" strike="noStrike" spc="-1">
                <a:solidFill>
                  <a:srgbClr val="000000"/>
                </a:solidFill>
                <a:latin typeface="Calibri"/>
                <a:ea typeface="DejaVu Sans"/>
              </a:rPr>
              <a:t>93/36/ΕΟΚ – προμήθειες</a:t>
            </a:r>
            <a:endParaRPr lang="el-GR" sz="4100" b="0" strike="noStrike" spc="-1">
              <a:latin typeface="Arial"/>
            </a:endParaRPr>
          </a:p>
          <a:p>
            <a:pPr marL="343080" indent="-342000" algn="just">
              <a:lnSpc>
                <a:spcPct val="100000"/>
              </a:lnSpc>
              <a:spcBef>
                <a:spcPts val="641"/>
              </a:spcBef>
              <a:buClr>
                <a:srgbClr val="000000"/>
              </a:buClr>
              <a:buFont typeface="Arial"/>
              <a:buChar char="•"/>
            </a:pPr>
            <a:r>
              <a:rPr lang="el-GR" sz="4100" b="0" strike="noStrike" spc="-1">
                <a:solidFill>
                  <a:srgbClr val="000000"/>
                </a:solidFill>
                <a:latin typeface="Calibri"/>
                <a:ea typeface="DejaVu Sans"/>
              </a:rPr>
              <a:t>92/50/ΕΟΚ – υπηρεσίες</a:t>
            </a:r>
            <a:endParaRPr lang="el-GR" sz="4100" b="0" strike="noStrike" spc="-1">
              <a:latin typeface="Arial"/>
            </a:endParaRPr>
          </a:p>
          <a:p>
            <a:pPr algn="just">
              <a:lnSpc>
                <a:spcPct val="100000"/>
              </a:lnSpc>
              <a:spcBef>
                <a:spcPts val="641"/>
              </a:spcBef>
            </a:pPr>
            <a:endParaRPr lang="el-GR" sz="4100" b="0" strike="noStrike" spc="-1">
              <a:latin typeface="Arial"/>
            </a:endParaRPr>
          </a:p>
          <a:p>
            <a:pPr algn="just">
              <a:lnSpc>
                <a:spcPct val="100000"/>
              </a:lnSpc>
              <a:spcBef>
                <a:spcPts val="641"/>
              </a:spcBef>
            </a:pPr>
            <a:r>
              <a:rPr lang="el-GR" sz="4100" b="1" strike="noStrike" spc="-1">
                <a:solidFill>
                  <a:srgbClr val="000000"/>
                </a:solidFill>
                <a:latin typeface="Calibri"/>
                <a:ea typeface="DejaVu Sans"/>
              </a:rPr>
              <a:t>92/2013/ΕΟΚ – μεταφορά με ν. 2854/2000</a:t>
            </a:r>
            <a:endParaRPr lang="el-GR" sz="4100" b="0" strike="noStrike" spc="-1">
              <a:latin typeface="Arial"/>
            </a:endParaRPr>
          </a:p>
          <a:p>
            <a:pPr marL="343080" indent="-342000" algn="just">
              <a:lnSpc>
                <a:spcPct val="100000"/>
              </a:lnSpc>
              <a:spcBef>
                <a:spcPts val="641"/>
              </a:spcBef>
              <a:buClr>
                <a:srgbClr val="000000"/>
              </a:buClr>
              <a:buFont typeface="Arial"/>
              <a:buChar char="•"/>
            </a:pPr>
            <a:r>
              <a:rPr lang="el-GR" sz="4100" b="0" strike="noStrike" spc="-1">
                <a:solidFill>
                  <a:srgbClr val="000000"/>
                </a:solidFill>
                <a:latin typeface="Calibri"/>
                <a:ea typeface="DejaVu Sans"/>
              </a:rPr>
              <a:t>Τομείς ύδατος, ενέργειας, μεταφορών και τηλεπικοινωνιών</a:t>
            </a:r>
            <a:endParaRPr lang="el-GR" sz="4100" b="0" strike="noStrike" spc="-1">
              <a:latin typeface="Arial"/>
            </a:endParaRPr>
          </a:p>
          <a:p>
            <a:pPr algn="just">
              <a:lnSpc>
                <a:spcPct val="100000"/>
              </a:lnSpc>
              <a:spcBef>
                <a:spcPts val="641"/>
              </a:spcBef>
            </a:pPr>
            <a:endParaRPr lang="el-GR" sz="4100" b="0" strike="noStrike" spc="-1">
              <a:latin typeface="Arial"/>
            </a:endParaRPr>
          </a:p>
          <a:p>
            <a:pPr algn="just">
              <a:lnSpc>
                <a:spcPct val="100000"/>
              </a:lnSpc>
              <a:spcBef>
                <a:spcPts val="641"/>
              </a:spcBef>
            </a:pPr>
            <a:r>
              <a:rPr lang="el-GR" sz="4100" b="1" strike="noStrike" spc="-1">
                <a:solidFill>
                  <a:srgbClr val="000000"/>
                </a:solidFill>
                <a:latin typeface="Calibri"/>
                <a:ea typeface="DejaVu Sans"/>
              </a:rPr>
              <a:t>2007/66/ΕΚ  - μεταφορά με ν. 3886/2010 </a:t>
            </a:r>
            <a:endParaRPr lang="el-GR" sz="4100" b="0" strike="noStrike" spc="-1">
              <a:latin typeface="Arial"/>
            </a:endParaRPr>
          </a:p>
          <a:p>
            <a:pPr algn="just">
              <a:lnSpc>
                <a:spcPct val="100000"/>
              </a:lnSpc>
              <a:spcBef>
                <a:spcPts val="581"/>
              </a:spcBef>
            </a:pPr>
            <a:endParaRPr lang="el-GR" sz="4100" b="0" strike="noStrike" spc="-1">
              <a:latin typeface="Arial"/>
            </a:endParaRPr>
          </a:p>
          <a:p>
            <a:pPr algn="just">
              <a:lnSpc>
                <a:spcPct val="100000"/>
              </a:lnSpc>
              <a:spcBef>
                <a:spcPts val="581"/>
              </a:spcBef>
            </a:pPr>
            <a:endParaRPr lang="el-GR" sz="41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Διαχρονικό Δίκαιο</a:t>
            </a:r>
            <a:endParaRPr lang="el-GR" sz="4400" b="0" strike="noStrike" spc="-1">
              <a:latin typeface="Arial"/>
            </a:endParaRPr>
          </a:p>
        </p:txBody>
      </p:sp>
      <p:sp>
        <p:nvSpPr>
          <p:cNvPr id="205"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9500"/>
          </a:bodyPr>
          <a:lstStyle/>
          <a:p>
            <a:pPr algn="just">
              <a:lnSpc>
                <a:spcPct val="100000"/>
              </a:lnSpc>
              <a:spcBef>
                <a:spcPts val="581"/>
              </a:spcBef>
            </a:pPr>
            <a:r>
              <a:rPr lang="el-GR" sz="2900" b="1" u="sng" strike="noStrike" spc="-1">
                <a:solidFill>
                  <a:srgbClr val="000000"/>
                </a:solidFill>
                <a:uFillTx/>
                <a:latin typeface="Calibri"/>
                <a:ea typeface="DejaVu Sans"/>
              </a:rPr>
              <a:t>ν. 3886/2010</a:t>
            </a:r>
            <a:endParaRPr lang="el-GR" sz="2900" b="0" strike="noStrike" spc="-1">
              <a:latin typeface="Arial"/>
            </a:endParaRPr>
          </a:p>
          <a:p>
            <a:pPr algn="just">
              <a:lnSpc>
                <a:spcPct val="100000"/>
              </a:lnSpc>
              <a:spcBef>
                <a:spcPts val="581"/>
              </a:spcBef>
            </a:pPr>
            <a:r>
              <a:rPr lang="el-GR" sz="2900" b="1" strike="noStrike" spc="-1">
                <a:solidFill>
                  <a:srgbClr val="000000"/>
                </a:solidFill>
                <a:latin typeface="Calibri"/>
                <a:ea typeface="DejaVu Sans"/>
              </a:rPr>
              <a:t>Πεδίο εφαρμογής</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2004/18 – έργα, προμήθειες, υπηρεσίες (π.δ. 60/20017)</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2004/17 - τομείς ύδατος, ενέργειας, μεταφορών και τηλεπικοινωνιών (π.δ. 59/2007)</a:t>
            </a:r>
            <a:endParaRPr lang="el-GR" sz="2900" b="0" strike="noStrike" spc="-1">
              <a:latin typeface="Arial"/>
            </a:endParaRPr>
          </a:p>
          <a:p>
            <a:pPr algn="just">
              <a:lnSpc>
                <a:spcPct val="100000"/>
              </a:lnSpc>
              <a:spcBef>
                <a:spcPts val="581"/>
              </a:spcBef>
            </a:pPr>
            <a:r>
              <a:rPr lang="el-GR" sz="2900" b="1" strike="noStrike" spc="-1">
                <a:solidFill>
                  <a:srgbClr val="000000"/>
                </a:solidFill>
                <a:latin typeface="Calibri"/>
                <a:ea typeface="DejaVu Sans"/>
              </a:rPr>
              <a:t>Προδικαστική προσφυγή (ενώπιον Αναθέτουσας Αρχής)</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Ενδικοφανής χαρακτήρας</a:t>
            </a:r>
            <a:endParaRPr lang="el-GR" sz="2900" b="0" strike="noStrike" spc="-1">
              <a:latin typeface="Arial"/>
            </a:endParaRPr>
          </a:p>
          <a:p>
            <a:pPr algn="just">
              <a:lnSpc>
                <a:spcPct val="100000"/>
              </a:lnSpc>
              <a:spcBef>
                <a:spcPts val="581"/>
              </a:spcBef>
            </a:pPr>
            <a:r>
              <a:rPr lang="el-GR" sz="2900" b="1" strike="noStrike" spc="-1">
                <a:solidFill>
                  <a:srgbClr val="000000"/>
                </a:solidFill>
                <a:latin typeface="Calibri"/>
                <a:ea typeface="DejaVu Sans"/>
              </a:rPr>
              <a:t>Αίτηση Ασφαλιστικών Μέτρων (ίδιες αιτιάσεις με αυτές της προδικαστικής), αίτηση ακύρωσης</a:t>
            </a:r>
            <a:endParaRPr lang="el-GR" sz="2900" b="0" strike="noStrike" spc="-1">
              <a:latin typeface="Arial"/>
            </a:endParaRPr>
          </a:p>
          <a:p>
            <a:pPr algn="just">
              <a:lnSpc>
                <a:spcPct val="100000"/>
              </a:lnSpc>
              <a:spcBef>
                <a:spcPts val="581"/>
              </a:spcBef>
            </a:pPr>
            <a:endParaRPr lang="el-GR" sz="2900" b="0" strike="noStrike" spc="-1">
              <a:latin typeface="Arial"/>
            </a:endParaRPr>
          </a:p>
          <a:p>
            <a:pPr algn="just">
              <a:lnSpc>
                <a:spcPct val="100000"/>
              </a:lnSpc>
              <a:spcBef>
                <a:spcPts val="581"/>
              </a:spcBef>
            </a:pPr>
            <a:endParaRPr lang="el-GR" sz="2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l-GR" sz="4400" b="0" strike="noStrike" spc="-1">
                <a:solidFill>
                  <a:srgbClr val="000000"/>
                </a:solidFill>
                <a:latin typeface="Calibri"/>
                <a:ea typeface="DejaVu Sans"/>
              </a:rPr>
              <a:t>Διαχρονικό Δίκαιο</a:t>
            </a:r>
            <a:endParaRPr lang="el-GR" sz="4400" b="0" strike="noStrike" spc="-1">
              <a:latin typeface="Arial"/>
            </a:endParaRPr>
          </a:p>
        </p:txBody>
      </p:sp>
      <p:sp>
        <p:nvSpPr>
          <p:cNvPr id="207" name="CustomShape 2"/>
          <p:cNvSpPr/>
          <p:nvPr/>
        </p:nvSpPr>
        <p:spPr>
          <a:xfrm>
            <a:off x="457200" y="160020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0500" lnSpcReduction="10000"/>
          </a:bodyPr>
          <a:lstStyle/>
          <a:p>
            <a:pPr algn="just">
              <a:lnSpc>
                <a:spcPct val="100000"/>
              </a:lnSpc>
              <a:spcBef>
                <a:spcPts val="581"/>
              </a:spcBef>
            </a:pPr>
            <a:r>
              <a:rPr lang="el-GR" sz="2900" b="1" u="sng" strike="noStrike" spc="-1">
                <a:solidFill>
                  <a:srgbClr val="000000"/>
                </a:solidFill>
                <a:uFillTx/>
                <a:latin typeface="Calibri"/>
                <a:ea typeface="DejaVu Sans"/>
              </a:rPr>
              <a:t>Αρμοδιότητα</a:t>
            </a:r>
            <a:endParaRPr lang="el-GR" sz="2900" b="0" strike="noStrike" spc="-1">
              <a:latin typeface="Arial"/>
            </a:endParaRPr>
          </a:p>
          <a:p>
            <a:pPr algn="just">
              <a:lnSpc>
                <a:spcPct val="100000"/>
              </a:lnSpc>
              <a:spcBef>
                <a:spcPts val="581"/>
              </a:spcBef>
            </a:pPr>
            <a:r>
              <a:rPr lang="el-GR" sz="2900" b="1" strike="noStrike" spc="-1">
                <a:solidFill>
                  <a:srgbClr val="000000"/>
                </a:solidFill>
                <a:latin typeface="Calibri"/>
                <a:ea typeface="DejaVu Sans"/>
              </a:rPr>
              <a:t>Α. Διοικητικά Εφετεία</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Ενοποίηση δικαιοδοσίας (άρθρο 94 παρ. 3 Συντάγματος) ανεξαρτήτως της φύσεως των συμβάσεων ως διοικητικών ή ιδιωτικών</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Συμβάσεις με αξία κατώτερη από τα κατώφλια (άρθρο 47 παρ. 4 του ν. 3900/2010)</a:t>
            </a:r>
            <a:endParaRPr lang="el-GR" sz="2900" b="0" strike="noStrike" spc="-1">
              <a:latin typeface="Arial"/>
            </a:endParaRPr>
          </a:p>
          <a:p>
            <a:pPr algn="just">
              <a:lnSpc>
                <a:spcPct val="100000"/>
              </a:lnSpc>
              <a:spcBef>
                <a:spcPts val="581"/>
              </a:spcBef>
            </a:pPr>
            <a:endParaRPr lang="el-GR" sz="2900" b="0" strike="noStrike" spc="-1">
              <a:latin typeface="Arial"/>
            </a:endParaRPr>
          </a:p>
          <a:p>
            <a:pPr algn="just">
              <a:lnSpc>
                <a:spcPct val="100000"/>
              </a:lnSpc>
              <a:spcBef>
                <a:spcPts val="581"/>
              </a:spcBef>
            </a:pPr>
            <a:r>
              <a:rPr lang="el-GR" sz="2900" b="1" strike="noStrike" spc="-1">
                <a:solidFill>
                  <a:srgbClr val="000000"/>
                </a:solidFill>
                <a:latin typeface="Calibri"/>
                <a:ea typeface="DejaVu Sans"/>
              </a:rPr>
              <a:t>Β. Συμβούλιο της Επικρατείας</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Παραχώρηση δημοσίων έργων ή υπηρεσιών</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Συμβάσεις Οδηγίας 2004/17/ΕΚ</a:t>
            </a:r>
            <a:endParaRPr lang="el-GR" sz="2900" b="0" strike="noStrike" spc="-1">
              <a:latin typeface="Arial"/>
            </a:endParaRPr>
          </a:p>
          <a:p>
            <a:pPr marL="343080" indent="-342000" algn="just">
              <a:lnSpc>
                <a:spcPct val="100000"/>
              </a:lnSpc>
              <a:spcBef>
                <a:spcPts val="581"/>
              </a:spcBef>
              <a:buClr>
                <a:srgbClr val="000000"/>
              </a:buClr>
              <a:buFont typeface="Arial"/>
              <a:buChar char="•"/>
            </a:pPr>
            <a:r>
              <a:rPr lang="el-GR" sz="2900" b="0" strike="noStrike" spc="-1">
                <a:solidFill>
                  <a:srgbClr val="000000"/>
                </a:solidFill>
                <a:latin typeface="Calibri"/>
                <a:ea typeface="DejaVu Sans"/>
              </a:rPr>
              <a:t>Προϋπολογισμός άνω 15.000.000 ευρώ συμπ. ΦΠΑ</a:t>
            </a:r>
            <a:endParaRPr lang="el-GR" sz="29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4751</TotalTime>
  <Words>1914</Words>
  <Application>Microsoft Macintosh PowerPoint</Application>
  <PresentationFormat>Προβολή στην οθόνη (4:3)</PresentationFormat>
  <Paragraphs>181</Paragraphs>
  <Slides>27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4</vt:i4>
      </vt:variant>
      <vt:variant>
        <vt:lpstr>Τίτλοι διαφανειών</vt:lpstr>
      </vt:variant>
      <vt:variant>
        <vt:i4>27</vt:i4>
      </vt:variant>
    </vt:vector>
  </HeadingPairs>
  <TitlesOfParts>
    <vt:vector size="38" baseType="lpstr">
      <vt:lpstr>Arial</vt:lpstr>
      <vt:lpstr>Calibri</vt:lpstr>
      <vt:lpstr>DejaVu Sans</vt:lpstr>
      <vt:lpstr>Droid Sans Fallback</vt:lpstr>
      <vt:lpstr>Khmer OS System</vt:lpstr>
      <vt:lpstr>Symbol</vt:lpstr>
      <vt:lpstr>Wingdings</vt:lpstr>
      <vt:lpstr>Office Theme</vt:lpstr>
      <vt:lpstr>Office Theme</vt:lpstr>
      <vt:lpstr>Office Theme</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subject/>
  <dc:creator>χρήστης 1</dc:creator>
  <dc:description/>
  <cp:lastModifiedBy>Jenny Prevedourou</cp:lastModifiedBy>
  <cp:revision>239</cp:revision>
  <dcterms:created xsi:type="dcterms:W3CDTF">2017-10-10T07:15:06Z</dcterms:created>
  <dcterms:modified xsi:type="dcterms:W3CDTF">2019-01-18T14:37:46Z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Προβολή στην οθόνη (4:3)</vt:lpwstr>
  </property>
  <property fmtid="{D5CDD505-2E9C-101B-9397-08002B2CF9AE}" pid="9" name="ScaleCrop">
    <vt:bool>false</vt:bool>
  </property>
  <property fmtid="{D5CDD505-2E9C-101B-9397-08002B2CF9AE}" pid="10" name="ShareDoc">
    <vt:bool>false</vt:bool>
  </property>
  <property fmtid="{D5CDD505-2E9C-101B-9397-08002B2CF9AE}" pid="11" name="Slides">
    <vt:i4>28</vt:i4>
  </property>
</Properties>
</file>